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2"/>
  </p:notesMasterIdLst>
  <p:sldIdLst>
    <p:sldId id="859" r:id="rId2"/>
    <p:sldId id="1140" r:id="rId3"/>
    <p:sldId id="1178" r:id="rId4"/>
    <p:sldId id="1141" r:id="rId5"/>
    <p:sldId id="1179" r:id="rId6"/>
    <p:sldId id="1142" r:id="rId7"/>
    <p:sldId id="1143" r:id="rId8"/>
    <p:sldId id="1180" r:id="rId9"/>
    <p:sldId id="1144" r:id="rId10"/>
    <p:sldId id="1181" r:id="rId11"/>
    <p:sldId id="1145" r:id="rId12"/>
    <p:sldId id="1182" r:id="rId13"/>
    <p:sldId id="1183" r:id="rId14"/>
    <p:sldId id="1146" r:id="rId15"/>
    <p:sldId id="1184" r:id="rId16"/>
    <p:sldId id="1185" r:id="rId17"/>
    <p:sldId id="1147" r:id="rId18"/>
    <p:sldId id="1186" r:id="rId19"/>
    <p:sldId id="1148" r:id="rId20"/>
    <p:sldId id="1187" r:id="rId21"/>
    <p:sldId id="1149" r:id="rId22"/>
    <p:sldId id="1188" r:id="rId23"/>
    <p:sldId id="1189" r:id="rId24"/>
    <p:sldId id="1190" r:id="rId25"/>
    <p:sldId id="1150" r:id="rId26"/>
    <p:sldId id="1191" r:id="rId27"/>
    <p:sldId id="1151" r:id="rId28"/>
    <p:sldId id="1192" r:id="rId29"/>
    <p:sldId id="1193" r:id="rId30"/>
    <p:sldId id="1152" r:id="rId31"/>
    <p:sldId id="1194" r:id="rId32"/>
    <p:sldId id="1153" r:id="rId33"/>
    <p:sldId id="1195" r:id="rId34"/>
    <p:sldId id="1196" r:id="rId35"/>
    <p:sldId id="1154" r:id="rId36"/>
    <p:sldId id="1197" r:id="rId37"/>
    <p:sldId id="1155" r:id="rId38"/>
    <p:sldId id="1198" r:id="rId39"/>
    <p:sldId id="1156" r:id="rId40"/>
    <p:sldId id="1157" r:id="rId41"/>
    <p:sldId id="1158" r:id="rId42"/>
    <p:sldId id="1159" r:id="rId43"/>
    <p:sldId id="1160" r:id="rId44"/>
    <p:sldId id="1162" r:id="rId45"/>
    <p:sldId id="1163" r:id="rId46"/>
    <p:sldId id="1164" r:id="rId47"/>
    <p:sldId id="1165" r:id="rId48"/>
    <p:sldId id="1166" r:id="rId49"/>
    <p:sldId id="1167" r:id="rId50"/>
    <p:sldId id="1168" r:id="rId51"/>
    <p:sldId id="1169" r:id="rId52"/>
    <p:sldId id="1170" r:id="rId53"/>
    <p:sldId id="1172" r:id="rId54"/>
    <p:sldId id="1173" r:id="rId55"/>
    <p:sldId id="1199" r:id="rId56"/>
    <p:sldId id="1200" r:id="rId57"/>
    <p:sldId id="1174" r:id="rId58"/>
    <p:sldId id="1175" r:id="rId59"/>
    <p:sldId id="1176" r:id="rId60"/>
    <p:sldId id="1177" r:id="rId6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6379" autoAdjust="0"/>
  </p:normalViewPr>
  <p:slideViewPr>
    <p:cSldViewPr showGuides="1">
      <p:cViewPr varScale="1">
        <p:scale>
          <a:sx n="113" d="100"/>
          <a:sy n="113" d="100"/>
        </p:scale>
        <p:origin x="306" y="12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4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 Id="rId5" Type="http://schemas.openxmlformats.org/officeDocument/2006/relationships/image" Target="../media/image54.png"/><Relationship Id="rId4" Type="http://schemas.openxmlformats.org/officeDocument/2006/relationships/image" Target="../media/image53.png"/></Relationships>
</file>

<file path=ppt/slides/_rels/slide5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 Id="rId5" Type="http://schemas.openxmlformats.org/officeDocument/2006/relationships/image" Target="../media/image55.png"/><Relationship Id="rId4" Type="http://schemas.openxmlformats.org/officeDocument/2006/relationships/image" Target="../media/image54.png"/></Relationships>
</file>

<file path=ppt/slides/_rels/slide5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 Id="rId5" Type="http://schemas.openxmlformats.org/officeDocument/2006/relationships/image" Target="../media/image56.png"/><Relationship Id="rId4" Type="http://schemas.openxmlformats.org/officeDocument/2006/relationships/image" Target="../media/image54.png"/></Relationships>
</file>

<file path=ppt/slides/_rels/slide5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image" Target="../media/image54.png"/></Relationships>
</file>

<file path=ppt/slides/_rels/slide5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5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5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8.png"/><Relationship Id="rId1" Type="http://schemas.openxmlformats.org/officeDocument/2006/relationships/slideLayout" Target="../slideLayouts/slideLayout1.xml"/><Relationship Id="rId5" Type="http://schemas.openxmlformats.org/officeDocument/2006/relationships/image" Target="../media/image54.png"/><Relationship Id="rId4" Type="http://schemas.openxmlformats.org/officeDocument/2006/relationships/image" Target="../media/image53.png"/></Relationships>
</file>

<file path=ppt/slides/_rels/slide5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xml"/><Relationship Id="rId4" Type="http://schemas.openxmlformats.org/officeDocument/2006/relationships/image" Target="../media/image61.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xml"/><Relationship Id="rId4" Type="http://schemas.openxmlformats.org/officeDocument/2006/relationships/image" Target="../media/image62.pn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360504"/>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第十八章提优测评卷</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297033"/>
                <a:ext cx="11485848" cy="3860159"/>
              </a:xfrm>
            </p:spPr>
            <p:txBody>
              <a:bodyPr/>
              <a:lstStyle/>
              <a:p>
                <a:pPr hangingPunct="0">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甲灯只有在额定电压下工作时，功率等于</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25 W</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错误；由</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𝑃</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可知，额定电压相同时，额定功率越小，电阻越大，因此两灯均正常发光时，甲灯灯丝电阻较大，</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正确；根据</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可知，正常发光时灯泡消耗的电能与通电时间有关，因此无法确定它们的大小关系，</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错误；乙灯的电阻：</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en-US"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2</m:t>
                        </m:r>
                        <m:r>
                          <m:rPr>
                            <m:nor/>
                          </m:rPr>
                          <a:rPr lang="zh-CN"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乙</m:t>
                        </m:r>
                      </m:num>
                      <m:den>
                        <m:r>
                          <m:rPr>
                            <m:nor/>
                          </m:rPr>
                          <a:rPr lang="en-US" altLang="zh-CN" i="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m:t>P</m:t>
                        </m:r>
                        <m:r>
                          <m:rPr>
                            <m:nor/>
                          </m:rPr>
                          <a:rPr lang="zh-CN"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乙</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100</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484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；将乙灯接入</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110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电路中，它的实际功率</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实</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zh-CN"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乙</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110</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484</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25 W</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297033"/>
                <a:ext cx="11485848" cy="3860159"/>
              </a:xfrm>
              <a:blipFill>
                <a:blip r:embed="rId2"/>
                <a:stretch>
                  <a:fillRect l="-796" r="-849"/>
                </a:stretch>
              </a:blipFill>
            </p:spPr>
            <p:txBody>
              <a:bodyPr/>
              <a:lstStyle/>
              <a:p>
                <a:r>
                  <a:rPr lang="zh-CN" altLang="en-US">
                    <a:noFill/>
                  </a:rPr>
                  <a:t> </a:t>
                </a:r>
              </a:p>
            </p:txBody>
          </p:sp>
        </mc:Fallback>
      </mc:AlternateContent>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4848"/>
            <a:ext cx="11485848" cy="3416320"/>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常州武进区二模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结合图像分析，下列选项正确的是（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的电流与其两端的电压成正比</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当通过灯泡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其实际功率为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两个完全相同的灯泡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电源两端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电路总功率为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的电阻并联在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的电源两端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电路的总电阻为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63.jpg" descr="id:2147489636;FounderCES"/>
          <p:cNvPicPr/>
          <p:nvPr/>
        </p:nvPicPr>
        <p:blipFill>
          <a:blip r:embed="rId2"/>
          <a:stretch>
            <a:fillRect/>
          </a:stretch>
        </p:blipFill>
        <p:spPr>
          <a:xfrm>
            <a:off x="9911630" y="2285098"/>
            <a:ext cx="2007080" cy="1825736"/>
          </a:xfrm>
          <a:prstGeom prst="rect">
            <a:avLst/>
          </a:prstGeom>
        </p:spPr>
      </p:pic>
      <p:sp>
        <p:nvSpPr>
          <p:cNvPr id="4" name="矩形 3"/>
          <p:cNvSpPr/>
          <p:nvPr/>
        </p:nvSpPr>
        <p:spPr>
          <a:xfrm>
            <a:off x="10123758" y="4095625"/>
            <a:ext cx="1576072"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p>
        </p:txBody>
      </p:sp>
      <p:sp>
        <p:nvSpPr>
          <p:cNvPr id="6" name="矩形 5"/>
          <p:cNvSpPr/>
          <p:nvPr/>
        </p:nvSpPr>
        <p:spPr>
          <a:xfrm>
            <a:off x="2108390" y="2182712"/>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090654"/>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图像是一条曲线，所以通过灯泡的电流与它两端所加电压不成正比，</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错误；由图像可知，通过灯泡</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时，灯泡两端的电压小于</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2.4 V</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，此时灯泡的实际功率：</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2.4 V</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0.72 W</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错误；由串联电路的电压特点可知，两个完全相同的灯泡</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串联在</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2.4 V</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的电源两端时每个灯泡两端的电压：</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串</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串</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2.4 V</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，由图像可知，</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090654"/>
              </a:xfrm>
              <a:blipFill rotWithShape="1">
                <a:blip r:embed="rId2"/>
                <a:stretch>
                  <a:fillRect l="-2" t="-20" r="1" b="3"/>
                </a:stretch>
              </a:blipFill>
            </p:spPr>
            <p:txBody>
              <a:bodyPr/>
              <a:lstStyle/>
              <a:p>
                <a:r>
                  <a:rPr lang="zh-CN" altLang="en-US">
                    <a:noFill/>
                  </a:rPr>
                  <a:t> </a:t>
                </a:r>
              </a:p>
            </p:txBody>
          </p:sp>
        </mc:Fallback>
      </mc:AlternateContent>
      <p:pic>
        <p:nvPicPr>
          <p:cNvPr id="3" name="gyc463.jpg" descr="id:2147489636;FounderCES"/>
          <p:cNvPicPr/>
          <p:nvPr/>
        </p:nvPicPr>
        <p:blipFill>
          <a:blip r:embed="rId3"/>
          <a:stretch>
            <a:fillRect/>
          </a:stretch>
        </p:blipFill>
        <p:spPr>
          <a:xfrm>
            <a:off x="4655046" y="3717032"/>
            <a:ext cx="2376264" cy="2161563"/>
          </a:xfrm>
          <a:prstGeom prst="rect">
            <a:avLst/>
          </a:prstGeom>
        </p:spPr>
      </p:pic>
      <p:sp>
        <p:nvSpPr>
          <p:cNvPr id="4" name="矩形 3"/>
          <p:cNvSpPr/>
          <p:nvPr/>
        </p:nvSpPr>
        <p:spPr>
          <a:xfrm>
            <a:off x="4871070" y="5877918"/>
            <a:ext cx="1576072"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291029"/>
              </a:xfrm>
            </p:spPr>
            <p:txBody>
              <a:bodyPr/>
              <a:lstStyle/>
              <a:p>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当灯泡两端的电压为</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时，通过灯泡的电流为</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，此时电路的总功率：</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串</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串</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aseline="-250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串</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2.4 V</a:t>
                </a:r>
                <a:r>
                  <a:rPr lang="en-US" altLang="zh-CN" dirty="0">
                    <a:solidFill>
                      <a:prstClr val="black"/>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0.48 W</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错误；灯泡</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18 Ω</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的电阻并联在</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3.6 V</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的电源两端，根据并联电路的电压特点知，灯泡和电阻的电压都是</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3.6 V</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，根据图像知，灯泡的电流为</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0.4 A</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，根据欧姆定律知，电阻的电流</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3</m:t>
                        </m:r>
                        <m:r>
                          <m:rPr>
                            <m:nor/>
                          </m:rPr>
                          <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18</m:t>
                        </m:r>
                        <m:r>
                          <m:rPr>
                            <m:sty m:val="p"/>
                          </m:rPr>
                          <a:rPr lang="en-US" altLang="zh-CN" b="0" i="0">
                            <a:solidFill>
                              <a:prstClr val="black"/>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，则干路电流为</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0.4 A</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；电路的总电阻</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3</m:t>
                        </m:r>
                        <m:r>
                          <m:rPr>
                            <m:nor/>
                          </m:rPr>
                          <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6 Ω</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291029"/>
              </a:xfrm>
              <a:blipFill>
                <a:blip r:embed="rId2"/>
                <a:stretch>
                  <a:fillRect l="-796" r="-849" b="-556"/>
                </a:stretch>
              </a:blipFill>
            </p:spPr>
            <p:txBody>
              <a:bodyPr/>
              <a:lstStyle/>
              <a:p>
                <a:r>
                  <a:rPr lang="zh-CN" altLang="en-US">
                    <a:noFill/>
                  </a:rPr>
                  <a:t> </a:t>
                </a:r>
              </a:p>
            </p:txBody>
          </p:sp>
        </mc:Fallback>
      </mc:AlternateContent>
      <p:pic>
        <p:nvPicPr>
          <p:cNvPr id="3" name="gyc463.jpg" descr="id:2147489636;FounderCES"/>
          <p:cNvPicPr/>
          <p:nvPr/>
        </p:nvPicPr>
        <p:blipFill>
          <a:blip r:embed="rId3"/>
          <a:stretch>
            <a:fillRect/>
          </a:stretch>
        </p:blipFill>
        <p:spPr>
          <a:xfrm>
            <a:off x="5015086" y="4037149"/>
            <a:ext cx="2007080" cy="1825736"/>
          </a:xfrm>
          <a:prstGeom prst="rect">
            <a:avLst/>
          </a:prstGeom>
        </p:spPr>
      </p:pic>
      <p:sp>
        <p:nvSpPr>
          <p:cNvPr id="4" name="矩形 3"/>
          <p:cNvSpPr/>
          <p:nvPr/>
        </p:nvSpPr>
        <p:spPr>
          <a:xfrm>
            <a:off x="5227214" y="5847676"/>
            <a:ext cx="1576072"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632311"/>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泰州中考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）如图所示是探究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影响电流热效应的因素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的实验装置，甲、乙两个完全相同的烧瓶内装有等质量的同种液体，电阻丝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分别浸没在两烧瓶的液体中且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有下列四种观点：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烧瓶内可以装入不同种类的液体；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温度计示数的变化可反映电阻丝产生热量的多少；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该装置能探究电流通过导体产生的热量与电阻的关系；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该装置能探究电流通过导体产生的热量与电流的关系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在不增加其他器材和仪表的条件下，上述观点中正确的有（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.①②③④</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64.jpg" descr="id:2147489643;FounderCES"/>
          <p:cNvPicPr/>
          <p:nvPr/>
        </p:nvPicPr>
        <p:blipFill>
          <a:blip r:embed="rId2"/>
          <a:stretch>
            <a:fillRect/>
          </a:stretch>
        </p:blipFill>
        <p:spPr>
          <a:xfrm>
            <a:off x="6959302" y="4055945"/>
            <a:ext cx="2448272" cy="1801326"/>
          </a:xfrm>
          <a:prstGeom prst="rect">
            <a:avLst/>
          </a:prstGeom>
        </p:spPr>
      </p:pic>
      <p:sp>
        <p:nvSpPr>
          <p:cNvPr id="4" name="矩形 3"/>
          <p:cNvSpPr/>
          <p:nvPr/>
        </p:nvSpPr>
        <p:spPr>
          <a:xfrm>
            <a:off x="7542950" y="5831565"/>
            <a:ext cx="1576072"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p>
        </p:txBody>
      </p:sp>
      <p:sp>
        <p:nvSpPr>
          <p:cNvPr id="6" name="矩形 5"/>
          <p:cNvSpPr/>
          <p:nvPr/>
        </p:nvSpPr>
        <p:spPr>
          <a:xfrm>
            <a:off x="6985678" y="3615648"/>
            <a:ext cx="407484" cy="461665"/>
          </a:xfrm>
          <a:prstGeom prst="rect">
            <a:avLst/>
          </a:prstGeom>
        </p:spPr>
        <p:txBody>
          <a:bodyPr wrap="none">
            <a:spAutoFit/>
          </a:bodyPr>
          <a:lstStyle/>
          <a:p>
            <a:r>
              <a:rPr lang="en-US" altLang="zh-CN" sz="2400"/>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烧瓶内应该装入质量和初温相同的同种液体，通过液体温度上升的度数间接反映电阻丝放出热量的多少，故</a:t>
            </a:r>
            <a:r>
              <a:rPr lang="en-US" altLang="zh-CN">
                <a:latin typeface="宋体" panose="02010600030101010101" pitchFamily="2" charset="-122"/>
                <a:ea typeface="宋体" panose="02010600030101010101" pitchFamily="2" charset="-122"/>
                <a:cs typeface="Times New Roman" panose="02020603050405020304" pitchFamily="18" charset="0"/>
              </a:rPr>
              <a:t>①</a:t>
            </a:r>
            <a:r>
              <a:rPr lang="zh-CN" altLang="zh-CN">
                <a:latin typeface="Times New Roman" panose="02020603050405020304" pitchFamily="18" charset="0"/>
                <a:ea typeface="宋体" panose="02010600030101010101" pitchFamily="2" charset="-122"/>
                <a:cs typeface="Times New Roman" panose="02020603050405020304" pitchFamily="18" charset="0"/>
              </a:rPr>
              <a:t>错误；温度计示数的变化可反映电阻丝产生热量的多少，故</a:t>
            </a:r>
            <a:r>
              <a:rPr lang="en-US" altLang="zh-CN">
                <a:latin typeface="宋体" panose="02010600030101010101" pitchFamily="2" charset="-122"/>
                <a:ea typeface="宋体" panose="02010600030101010101" pitchFamily="2" charset="-122"/>
                <a:cs typeface="Times New Roman" panose="02020603050405020304" pitchFamily="18" charset="0"/>
              </a:rPr>
              <a:t>②</a:t>
            </a:r>
            <a:r>
              <a:rPr lang="zh-CN" altLang="zh-CN">
                <a:latin typeface="Times New Roman" panose="02020603050405020304" pitchFamily="18" charset="0"/>
                <a:ea typeface="宋体" panose="02010600030101010101" pitchFamily="2" charset="-122"/>
                <a:cs typeface="Times New Roman" panose="02020603050405020304" pitchFamily="18" charset="0"/>
              </a:rPr>
              <a:t>正确；两根电阻丝串联，电流和通电时间相同，电阻不同，该装置能探究电流通过导体产生的热量与电阻的关系，故</a:t>
            </a:r>
            <a:r>
              <a:rPr lang="en-US" altLang="zh-CN">
                <a:latin typeface="宋体" panose="02010600030101010101" pitchFamily="2" charset="-122"/>
                <a:ea typeface="宋体" panose="02010600030101010101" pitchFamily="2" charset="-122"/>
                <a:cs typeface="Times New Roman" panose="02020603050405020304" pitchFamily="18" charset="0"/>
              </a:rPr>
              <a:t>③</a:t>
            </a:r>
            <a:r>
              <a:rPr lang="zh-CN" altLang="zh-CN">
                <a:latin typeface="Times New Roman" panose="02020603050405020304" pitchFamily="18" charset="0"/>
                <a:ea typeface="宋体" panose="02010600030101010101" pitchFamily="2" charset="-122"/>
                <a:cs typeface="Times New Roman" panose="02020603050405020304" pitchFamily="18" charset="0"/>
              </a:rPr>
              <a:t>正确；移动滑片位置，改变电路中的电流，比较相同时间内甲瓶或乙瓶中温度计示数变化，该装置需要增加秒表才能探究电流通过导体产生的热量与电流的关系，故</a:t>
            </a:r>
            <a:r>
              <a:rPr lang="en-US" altLang="zh-CN">
                <a:latin typeface="宋体" panose="02010600030101010101" pitchFamily="2" charset="-122"/>
                <a:ea typeface="宋体" panose="02010600030101010101" pitchFamily="2" charset="-122"/>
                <a:cs typeface="Times New Roman" panose="02020603050405020304" pitchFamily="18" charset="0"/>
              </a:rPr>
              <a:t>④</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综上所述，</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A.</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64.jpg" descr="id:2147489643;FounderCES"/>
          <p:cNvPicPr/>
          <p:nvPr/>
        </p:nvPicPr>
        <p:blipFill>
          <a:blip r:embed="rId2"/>
          <a:stretch>
            <a:fillRect/>
          </a:stretch>
        </p:blipFill>
        <p:spPr>
          <a:xfrm>
            <a:off x="4727054" y="4221088"/>
            <a:ext cx="2448272" cy="1801326"/>
          </a:xfrm>
          <a:prstGeom prst="rect">
            <a:avLst/>
          </a:prstGeom>
        </p:spPr>
      </p:pic>
      <p:sp>
        <p:nvSpPr>
          <p:cNvPr id="4" name="矩形 3"/>
          <p:cNvSpPr/>
          <p:nvPr/>
        </p:nvSpPr>
        <p:spPr>
          <a:xfrm>
            <a:off x="5310702" y="5996708"/>
            <a:ext cx="1576072"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4824"/>
            <a:ext cx="11485848" cy="3139321"/>
          </a:xfrm>
          <a:solidFill>
            <a:srgbClr val="E1F4FC"/>
          </a:solidFill>
        </p:spPr>
        <p:txBody>
          <a:bodyPr/>
          <a:lstStyle/>
          <a:p>
            <a:pPr hangingPunct="0">
              <a:spcAft>
                <a:spcPts val="0"/>
              </a:spcAft>
            </a:pP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影响电热的因素是电流</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电阻和通电时间</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本实验采用了控制变量法</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844824"/>
            <a:ext cx="1435535" cy="387260"/>
          </a:xfrm>
          <a:prstGeom prst="rect">
            <a:avLst/>
          </a:prstGeom>
        </p:spPr>
      </p:pic>
      <p:pic>
        <p:nvPicPr>
          <p:cNvPr id="4" name="gyc464.jpg" descr="id:2147489643;FounderCES"/>
          <p:cNvPicPr/>
          <p:nvPr/>
        </p:nvPicPr>
        <p:blipFill>
          <a:blip r:embed="rId3">
            <a:clrChange>
              <a:clrFrom>
                <a:srgbClr val="FFFFFF"/>
              </a:clrFrom>
              <a:clrTo>
                <a:srgbClr val="FFFFFF">
                  <a:alpha val="0"/>
                </a:srgbClr>
              </a:clrTo>
            </a:clrChange>
          </a:blip>
          <a:stretch>
            <a:fillRect/>
          </a:stretch>
        </p:blipFill>
        <p:spPr>
          <a:xfrm>
            <a:off x="4655046" y="2511480"/>
            <a:ext cx="2448272" cy="1801326"/>
          </a:xfrm>
          <a:prstGeom prst="rect">
            <a:avLst/>
          </a:prstGeom>
        </p:spPr>
      </p:pic>
      <p:sp>
        <p:nvSpPr>
          <p:cNvPr id="5" name="矩形 4"/>
          <p:cNvSpPr/>
          <p:nvPr/>
        </p:nvSpPr>
        <p:spPr>
          <a:xfrm>
            <a:off x="5238694" y="4287100"/>
            <a:ext cx="1576072"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0973"/>
            <a:ext cx="11485848" cy="390023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保持不变，把标有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按如图所示的方式连接，当开关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闭合后，设灯丝电阻不变，则下列说法中正确的是（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消耗的实际功率是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消耗的实际功率是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两灯消耗的总功率是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电压表的示数与电源电压之比是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r353.jpg" descr="id:2147489650;FounderCES"/>
          <p:cNvPicPr/>
          <p:nvPr/>
        </p:nvPicPr>
        <p:blipFill>
          <a:blip r:embed="rId2"/>
          <a:stretch>
            <a:fillRect/>
          </a:stretch>
        </p:blipFill>
        <p:spPr>
          <a:xfrm>
            <a:off x="6527255" y="2689477"/>
            <a:ext cx="3384376" cy="1898248"/>
          </a:xfrm>
          <a:prstGeom prst="rect">
            <a:avLst/>
          </a:prstGeom>
        </p:spPr>
      </p:pic>
      <p:sp>
        <p:nvSpPr>
          <p:cNvPr id="4" name="矩形 3"/>
          <p:cNvSpPr/>
          <p:nvPr/>
        </p:nvSpPr>
        <p:spPr>
          <a:xfrm>
            <a:off x="7290742" y="4587725"/>
            <a:ext cx="1576072"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p>
        </p:txBody>
      </p:sp>
      <p:sp>
        <p:nvSpPr>
          <p:cNvPr id="6" name="矩形 5"/>
          <p:cNvSpPr/>
          <p:nvPr/>
        </p:nvSpPr>
        <p:spPr>
          <a:xfrm>
            <a:off x="1181078" y="2617317"/>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62642"/>
              </a:xfrm>
            </p:spPr>
            <p:txBody>
              <a:bodyPr/>
              <a:lstStyle/>
              <a:p>
                <a:pPr hangingPunct="0">
                  <a:lnSpc>
                    <a:spcPct val="120000"/>
                  </a:lnSpc>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灯</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的电阻</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up>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bSup>
                      </m:num>
                      <m:den>
                        <m:sSub>
                          <m:sSub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𝑃</m:t>
                            </m:r>
                          </m:e>
                          <m:sub>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20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20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Ω</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，灯</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的电阻</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up>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bSup>
                      </m:num>
                      <m:den>
                        <m:sSub>
                          <m:sSub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𝑃</m:t>
                            </m:r>
                          </m:e>
                          <m:sub>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20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20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6 Ω</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，由题中电路图可知两灯泡串联，电压表测</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两端电压，电路电流</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r>
                          <a:rPr lang="en-US" altLang="zh-CN" sz="2200"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𝛺</m:t>
                        </m:r>
                        <m: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sz="22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den>
                    </m:f>
                  </m:oMath>
                </a14:m>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，灯</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消耗的实际功率</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den>
                            </m:f>
                            <m:r>
                              <m:rPr>
                                <m:nor/>
                              </m:rPr>
                              <a:rPr lang="en-US" altLang="zh-CN" sz="2200">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e>
                        </m:d>
                      </m:e>
                      <m:sup>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oMath>
                </a14:m>
                <a:r>
                  <a:rPr lang="en-US" altLang="zh-CN" sz="2200"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Ω</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den>
                    </m:f>
                  </m:oMath>
                </a14:m>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错误；灯</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消耗的实际功率</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den>
                            </m:f>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e>
                        </m:d>
                      </m:e>
                      <m:sup>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oMath>
                </a14:m>
                <a:r>
                  <a:rPr lang="en-US" altLang="zh-CN" sz="2200"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6 Ω</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den>
                    </m:f>
                  </m:oMath>
                </a14:m>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W</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错误；两灯消耗的总功率</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den>
                    </m:f>
                  </m:oMath>
                </a14:m>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W</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den>
                    </m:f>
                  </m:oMath>
                </a14:m>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W</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W</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正确；电压表示数与电源电压之比</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r>
                          <m:rPr>
                            <m:nor/>
                          </m:rPr>
                          <a:rPr lang="en-US" altLang="zh-CN" sz="2200" i="1">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sSub>
                          <m:sSub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den>
                        </m:f>
                        <m:r>
                          <m:rPr>
                            <m:nor/>
                          </m:rPr>
                          <a:rPr lang="en-US" altLang="zh-CN" sz="2200">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2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562642"/>
              </a:xfrm>
              <a:blipFill>
                <a:blip r:embed="rId2"/>
                <a:stretch>
                  <a:fillRect l="-796" r="-690"/>
                </a:stretch>
              </a:blipFill>
            </p:spPr>
            <p:txBody>
              <a:bodyPr/>
              <a:lstStyle/>
              <a:p>
                <a:r>
                  <a:rPr lang="zh-CN" altLang="en-US">
                    <a:noFill/>
                  </a:rPr>
                  <a:t> </a:t>
                </a:r>
              </a:p>
            </p:txBody>
          </p:sp>
        </mc:Fallback>
      </mc:AlternateContent>
      <p:pic>
        <p:nvPicPr>
          <p:cNvPr id="3" name="tr353.jpg" descr="id:2147489650;FounderCES"/>
          <p:cNvPicPr/>
          <p:nvPr/>
        </p:nvPicPr>
        <p:blipFill>
          <a:blip r:embed="rId3"/>
          <a:stretch>
            <a:fillRect/>
          </a:stretch>
        </p:blipFill>
        <p:spPr>
          <a:xfrm>
            <a:off x="4583038" y="4603778"/>
            <a:ext cx="2952328" cy="1655918"/>
          </a:xfrm>
          <a:prstGeom prst="rect">
            <a:avLst/>
          </a:prstGeom>
        </p:spPr>
      </p:pic>
      <p:sp>
        <p:nvSpPr>
          <p:cNvPr id="4" name="矩形 3"/>
          <p:cNvSpPr/>
          <p:nvPr/>
        </p:nvSpPr>
        <p:spPr>
          <a:xfrm>
            <a:off x="5307170" y="6080277"/>
            <a:ext cx="1576072"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099545"/>
                <a:ext cx="11485848" cy="4201663"/>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小夏将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的小灯泡按照甲、乙两种连接方式分别接入电压为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的电路中（</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），通过分别调节滑动变阻器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，使所有灯泡均正常发光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下列关于甲、乙两电路中的总电流与总功率的关系正确的是（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𝑛</m:t>
                        </m:r>
                      </m:den>
                    </m:f>
                  </m:oMath>
                </a14:m>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nP</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099545"/>
                <a:ext cx="11485848" cy="4201663"/>
              </a:xfrm>
              <a:blipFill rotWithShape="1">
                <a:blip r:embed="rId2"/>
                <a:stretch>
                  <a:fillRect l="-2" t="-9" r="1" b="5"/>
                </a:stretch>
              </a:blipFill>
            </p:spPr>
            <p:txBody>
              <a:bodyPr/>
              <a:lstStyle/>
              <a:p>
                <a:r>
                  <a:rPr lang="zh-CN" altLang="en-US">
                    <a:noFill/>
                  </a:rPr>
                  <a:t> </a:t>
                </a:r>
              </a:p>
            </p:txBody>
          </p:sp>
        </mc:Fallback>
      </mc:AlternateContent>
      <p:pic>
        <p:nvPicPr>
          <p:cNvPr id="3" name="tr354.jpg" descr="id:2147489657;FounderCES"/>
          <p:cNvPicPr/>
          <p:nvPr/>
        </p:nvPicPr>
        <p:blipFill>
          <a:blip r:embed="rId3"/>
          <a:stretch>
            <a:fillRect/>
          </a:stretch>
        </p:blipFill>
        <p:spPr>
          <a:xfrm>
            <a:off x="4583038" y="3140784"/>
            <a:ext cx="4896544" cy="1530014"/>
          </a:xfrm>
          <a:prstGeom prst="rect">
            <a:avLst/>
          </a:prstGeom>
        </p:spPr>
      </p:pic>
      <p:sp>
        <p:nvSpPr>
          <p:cNvPr id="4" name="矩形 3"/>
          <p:cNvSpPr/>
          <p:nvPr/>
        </p:nvSpPr>
        <p:spPr>
          <a:xfrm>
            <a:off x="6354638" y="4508936"/>
            <a:ext cx="1576072"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p>
        </p:txBody>
      </p:sp>
      <p:sp>
        <p:nvSpPr>
          <p:cNvPr id="6" name="矩形 5"/>
          <p:cNvSpPr/>
          <p:nvPr/>
        </p:nvSpPr>
        <p:spPr>
          <a:xfrm>
            <a:off x="8515430" y="2323010"/>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7460"/>
          </a:xfrm>
        </p:spPr>
        <p:txBody>
          <a:bodyPr/>
          <a:lstStyle/>
          <a:p>
            <a:pPr algn="ctr" hangingPunct="0">
              <a:spcAft>
                <a:spcPts val="0"/>
              </a:spcAft>
              <a:tabLst>
                <a:tab pos="5941060" algn="l"/>
              </a:tabLst>
            </a:pPr>
            <a:r>
              <a:rPr lang="zh-CN" altLang="zh-CN" sz="24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4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选择题</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941060" algn="l"/>
              </a:tabLst>
            </a:pPr>
            <a:r>
              <a:rPr lang="zh-CN" altLang="zh-CN" sz="2400"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sz="2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选择题</a:t>
            </a:r>
            <a:r>
              <a:rPr lang="zh-CN" altLang="zh-CN" sz="2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本题包括</a:t>
            </a:r>
            <a:r>
              <a:rPr lang="en-US" altLang="zh-CN" sz="2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sz="2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sz="2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sz="2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sz="24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每小题只有</a:t>
            </a:r>
            <a:r>
              <a:rPr lang="en-US" altLang="zh-CN" sz="2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个选项符合题意</a:t>
            </a:r>
            <a:r>
              <a:rPr lang="zh-CN" altLang="zh-CN" sz="2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94106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4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江苏泰州姜堰区期末</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）如图所示为小明家</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月初和</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月底电能表的示数，则</a:t>
            </a:r>
            <a:endPar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tabLst>
                <a:tab pos="5941060"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小明家电路中允许的最大功率为</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小明家</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月份消耗的电能为</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a:t>
            </a:r>
            <a:r>
              <a:rPr lang="en-US" altLang="zh-CN" sz="2400">
                <a:solidFill>
                  <a:srgbClr val="000000"/>
                </a:solidFill>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该电能表上指示灯闪烁</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320</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表示家庭电路</a:t>
            </a:r>
            <a:endPar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消耗电能</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400">
                <a:solidFill>
                  <a:srgbClr val="000000"/>
                </a:solidFill>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en-US" altLang="zh-CN" sz="24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电能表上指示灯闪烁的次数越多</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电路的功率越大</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62.jpg" descr="id:2147489580;FounderCES"/>
          <p:cNvPicPr/>
          <p:nvPr/>
        </p:nvPicPr>
        <p:blipFill>
          <a:blip r:embed="rId2"/>
          <a:stretch>
            <a:fillRect/>
          </a:stretch>
        </p:blipFill>
        <p:spPr>
          <a:xfrm>
            <a:off x="7022684" y="3095130"/>
            <a:ext cx="4796464" cy="1799908"/>
          </a:xfrm>
          <a:prstGeom prst="rect">
            <a:avLst/>
          </a:prstGeom>
        </p:spPr>
      </p:pic>
      <p:sp>
        <p:nvSpPr>
          <p:cNvPr id="4" name="矩形 3"/>
          <p:cNvSpPr/>
          <p:nvPr/>
        </p:nvSpPr>
        <p:spPr>
          <a:xfrm>
            <a:off x="8513467" y="4895038"/>
            <a:ext cx="1576072"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p>
        </p:txBody>
      </p:sp>
      <p:sp>
        <p:nvSpPr>
          <p:cNvPr id="6" name="矩形 5"/>
          <p:cNvSpPr/>
          <p:nvPr/>
        </p:nvSpPr>
        <p:spPr>
          <a:xfrm>
            <a:off x="838835" y="2565400"/>
            <a:ext cx="853440" cy="374650"/>
          </a:xfrm>
          <a:prstGeom prst="rect">
            <a:avLst/>
          </a:prstGeom>
        </p:spPr>
        <p:txBody>
          <a:bodyPr wrap="none">
            <a:no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105976"/>
                <a:ext cx="11485848" cy="2484463"/>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个完全相同的灯泡，正常发光时的电流相等，都为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𝑃</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W</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0.1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若将它们并联，则干路中的电流</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0.1 A</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0.1</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；若将它们串联，串联电路中电流处处相等，则电路中的电流</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0.1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nI</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，则电路中的总功率分别为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0.1</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0.1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nP</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乙</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105976"/>
                <a:ext cx="11485848" cy="2484463"/>
              </a:xfrm>
              <a:blipFill rotWithShape="1">
                <a:blip r:embed="rId2"/>
                <a:stretch>
                  <a:fillRect l="-2" t="-18" r="1" b="-2090"/>
                </a:stretch>
              </a:blipFill>
            </p:spPr>
            <p:txBody>
              <a:bodyPr/>
              <a:lstStyle/>
              <a:p>
                <a:r>
                  <a:rPr lang="zh-CN" altLang="en-US">
                    <a:noFill/>
                  </a:rPr>
                  <a:t> </a:t>
                </a:r>
              </a:p>
            </p:txBody>
          </p:sp>
        </mc:Fallback>
      </mc:AlternateContent>
      <p:pic>
        <p:nvPicPr>
          <p:cNvPr id="3" name="tr354.jpg" descr="id:2147489657;FounderCES"/>
          <p:cNvPicPr/>
          <p:nvPr/>
        </p:nvPicPr>
        <p:blipFill>
          <a:blip r:embed="rId3"/>
          <a:stretch>
            <a:fillRect/>
          </a:stretch>
        </p:blipFill>
        <p:spPr>
          <a:xfrm>
            <a:off x="3862958" y="3788856"/>
            <a:ext cx="4896544" cy="1530014"/>
          </a:xfrm>
          <a:prstGeom prst="rect">
            <a:avLst/>
          </a:prstGeom>
        </p:spPr>
      </p:pic>
      <p:sp>
        <p:nvSpPr>
          <p:cNvPr id="4" name="矩形 3"/>
          <p:cNvSpPr/>
          <p:nvPr/>
        </p:nvSpPr>
        <p:spPr>
          <a:xfrm>
            <a:off x="5582524" y="5301024"/>
            <a:ext cx="1576072"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69610"/>
            <a:ext cx="11485848" cy="3970318"/>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河北石家庄藁城区期末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）如图甲所示电路，电源电压为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，小灯泡的额定电压为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后，将滑动变阻器的滑片从最左端向右移动到某一位置的过程中，两电表的示数关系如图乙所示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小灯泡的额定功率为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电路的最大总功率为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小灯泡的灯丝阻值逐渐变小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的阻值变化范围为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65.jpg"/>
          <p:cNvPicPr/>
          <p:nvPr/>
        </p:nvPicPr>
        <p:blipFill>
          <a:blip r:embed="rId2"/>
          <a:stretch>
            <a:fillRect/>
          </a:stretch>
        </p:blipFill>
        <p:spPr>
          <a:xfrm>
            <a:off x="5329475" y="2979194"/>
            <a:ext cx="1922389" cy="1883990"/>
          </a:xfrm>
          <a:prstGeom prst="rect">
            <a:avLst/>
          </a:prstGeom>
        </p:spPr>
      </p:pic>
      <p:pic>
        <p:nvPicPr>
          <p:cNvPr id="4" name="gyc466.jpg"/>
          <p:cNvPicPr/>
          <p:nvPr/>
        </p:nvPicPr>
        <p:blipFill>
          <a:blip r:embed="rId3"/>
          <a:stretch>
            <a:fillRect/>
          </a:stretch>
        </p:blipFill>
        <p:spPr>
          <a:xfrm>
            <a:off x="7827928" y="2915284"/>
            <a:ext cx="2694214" cy="1942899"/>
          </a:xfrm>
          <a:prstGeom prst="rect">
            <a:avLst/>
          </a:prstGeom>
        </p:spPr>
      </p:pic>
      <p:sp>
        <p:nvSpPr>
          <p:cNvPr id="7" name="矩形 6"/>
          <p:cNvSpPr/>
          <p:nvPr/>
        </p:nvSpPr>
        <p:spPr>
          <a:xfrm>
            <a:off x="5939355" y="4714167"/>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9" name="矩形 8"/>
          <p:cNvSpPr/>
          <p:nvPr/>
        </p:nvSpPr>
        <p:spPr>
          <a:xfrm>
            <a:off x="8815466" y="4665481"/>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10" name="矩形 9"/>
          <p:cNvSpPr/>
          <p:nvPr/>
        </p:nvSpPr>
        <p:spPr>
          <a:xfrm>
            <a:off x="7142222" y="5012992"/>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p>
        </p:txBody>
      </p:sp>
      <p:sp>
        <p:nvSpPr>
          <p:cNvPr id="6" name="矩形 5"/>
          <p:cNvSpPr/>
          <p:nvPr/>
        </p:nvSpPr>
        <p:spPr>
          <a:xfrm>
            <a:off x="8980110" y="2385133"/>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305264"/>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根据题意可知，小灯泡的额定电压为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2.5 V</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，由题图乙知，此时通过小灯泡的电流即额定电流为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0.25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，小灯泡的额定功率</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2.5 V</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0.25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0.625 W</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错误；电路的最大总功率</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4.5 V</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0.25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1.125 W</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正确；由题图乙知，小灯泡的电阻</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08</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6.25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额</m:t>
                        </m:r>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25</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，所以灯泡的电阻逐渐增大，</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9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305264"/>
              </a:xfrm>
              <a:blipFill rotWithShape="1">
                <a:blip r:embed="rId2"/>
                <a:stretch>
                  <a:fillRect l="-2" t="-19" r="1" b="3"/>
                </a:stretch>
              </a:blipFill>
            </p:spPr>
            <p:txBody>
              <a:bodyPr/>
              <a:lstStyle/>
              <a:p>
                <a:r>
                  <a:rPr lang="zh-CN" altLang="en-US">
                    <a:noFill/>
                  </a:rPr>
                  <a:t> </a:t>
                </a:r>
              </a:p>
            </p:txBody>
          </p:sp>
        </mc:Fallback>
      </mc:AlternateContent>
      <p:pic>
        <p:nvPicPr>
          <p:cNvPr id="4" name="gyc465.jpg"/>
          <p:cNvPicPr/>
          <p:nvPr/>
        </p:nvPicPr>
        <p:blipFill>
          <a:blip r:embed="rId3"/>
          <a:stretch>
            <a:fillRect/>
          </a:stretch>
        </p:blipFill>
        <p:spPr>
          <a:xfrm>
            <a:off x="3596753" y="3924958"/>
            <a:ext cx="1922389" cy="1883990"/>
          </a:xfrm>
          <a:prstGeom prst="rect">
            <a:avLst/>
          </a:prstGeom>
        </p:spPr>
      </p:pic>
      <p:pic>
        <p:nvPicPr>
          <p:cNvPr id="5" name="gyc466.jpg"/>
          <p:cNvPicPr/>
          <p:nvPr/>
        </p:nvPicPr>
        <p:blipFill>
          <a:blip r:embed="rId4"/>
          <a:stretch>
            <a:fillRect/>
          </a:stretch>
        </p:blipFill>
        <p:spPr>
          <a:xfrm>
            <a:off x="6095206" y="3861048"/>
            <a:ext cx="2694214" cy="1942899"/>
          </a:xfrm>
          <a:prstGeom prst="rect">
            <a:avLst/>
          </a:prstGeom>
        </p:spPr>
      </p:pic>
      <p:sp>
        <p:nvSpPr>
          <p:cNvPr id="6" name="矩形 5"/>
          <p:cNvSpPr/>
          <p:nvPr/>
        </p:nvSpPr>
        <p:spPr>
          <a:xfrm>
            <a:off x="4206633" y="5659931"/>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7" name="矩形 6"/>
          <p:cNvSpPr/>
          <p:nvPr/>
        </p:nvSpPr>
        <p:spPr>
          <a:xfrm>
            <a:off x="7082744" y="5611245"/>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8" name="矩形 7"/>
          <p:cNvSpPr/>
          <p:nvPr/>
        </p:nvSpPr>
        <p:spPr>
          <a:xfrm>
            <a:off x="5409500" y="5958756"/>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564117"/>
              </a:xfrm>
            </p:spPr>
            <p:txBody>
              <a:bodyPr/>
              <a:lstStyle/>
              <a:p>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当滑动变阻器接入电路中的电阻最大时，电路中的电流最小，小灯泡分得的电压最小，由题图乙知，小灯泡两端的最小电压</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aseline="-250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0.5 V</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，通过的电流</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0.08 A</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，此时滑动变阻器两端的电压</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滑大</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aseline="-250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4.5 V</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0.5 V</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，滑动变阻器接入电路的最大电阻</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滑大</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U</m:t>
                        </m:r>
                        <m:r>
                          <a:rPr lang="zh-CN" altLang="en-US" b="0" i="1" baseline="-25000" smtClean="0">
                            <a:solidFill>
                              <a:prstClr val="black"/>
                            </a:solidFill>
                            <a:latin typeface="Cambria Math" panose="02040503050406030204" pitchFamily="18" charset="0"/>
                            <a:ea typeface="宋体" panose="02010600030101010101" pitchFamily="2" charset="-122"/>
                            <a:cs typeface="Times New Roman" panose="02020603050405020304" pitchFamily="18" charset="0"/>
                          </a:rPr>
                          <m:t>滑大</m:t>
                        </m:r>
                      </m:num>
                      <m:den>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小</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08</m:t>
                        </m:r>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50 Ω</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，电路中电流的最大值</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0.25 A</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，滑动变阻器接入电路的最小电阻</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滑小</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m:t>U</m:t>
                        </m:r>
                        <m:r>
                          <a:rPr lang="zh-CN"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额</m:t>
                        </m:r>
                      </m:num>
                      <m:den>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大</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V</m:t>
                        </m:r>
                        <m:r>
                          <a:rPr lang="zh-CN"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25</m:t>
                        </m:r>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8 Ω</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564117"/>
              </a:xfrm>
              <a:blipFill rotWithShape="1">
                <a:blip r:embed="rId2"/>
                <a:stretch>
                  <a:fillRect l="-2" t="-18" r="-1635" b="14"/>
                </a:stretch>
              </a:blipFill>
            </p:spPr>
            <p:txBody>
              <a:bodyPr/>
              <a:lstStyle/>
              <a:p>
                <a:r>
                  <a:rPr lang="zh-CN" altLang="en-US">
                    <a:noFill/>
                  </a:rPr>
                  <a:t> </a:t>
                </a:r>
              </a:p>
            </p:txBody>
          </p:sp>
        </mc:Fallback>
      </mc:AlternateContent>
      <p:pic>
        <p:nvPicPr>
          <p:cNvPr id="3" name="gyc465.jpg"/>
          <p:cNvPicPr/>
          <p:nvPr/>
        </p:nvPicPr>
        <p:blipFill>
          <a:blip r:embed="rId3"/>
          <a:stretch>
            <a:fillRect/>
          </a:stretch>
        </p:blipFill>
        <p:spPr>
          <a:xfrm>
            <a:off x="3812777" y="4296497"/>
            <a:ext cx="1627323" cy="1594818"/>
          </a:xfrm>
          <a:prstGeom prst="rect">
            <a:avLst/>
          </a:prstGeom>
        </p:spPr>
      </p:pic>
      <p:pic>
        <p:nvPicPr>
          <p:cNvPr id="4" name="gyc466.jpg"/>
          <p:cNvPicPr/>
          <p:nvPr/>
        </p:nvPicPr>
        <p:blipFill>
          <a:blip r:embed="rId4"/>
          <a:stretch>
            <a:fillRect/>
          </a:stretch>
        </p:blipFill>
        <p:spPr>
          <a:xfrm>
            <a:off x="6311230" y="4232587"/>
            <a:ext cx="2280681" cy="1644685"/>
          </a:xfrm>
          <a:prstGeom prst="rect">
            <a:avLst/>
          </a:prstGeom>
        </p:spPr>
      </p:pic>
      <p:sp>
        <p:nvSpPr>
          <p:cNvPr id="5" name="矩形 4"/>
          <p:cNvSpPr/>
          <p:nvPr/>
        </p:nvSpPr>
        <p:spPr>
          <a:xfrm>
            <a:off x="4422657" y="5781942"/>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6" name="矩形 5"/>
          <p:cNvSpPr/>
          <p:nvPr/>
        </p:nvSpPr>
        <p:spPr>
          <a:xfrm>
            <a:off x="7298768" y="5733256"/>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7" name="矩形 6"/>
          <p:cNvSpPr/>
          <p:nvPr/>
        </p:nvSpPr>
        <p:spPr>
          <a:xfrm>
            <a:off x="5625524" y="6080767"/>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6283"/>
            <a:ext cx="11485848" cy="4247317"/>
          </a:xfrm>
          <a:solidFill>
            <a:srgbClr val="E1F4FC"/>
          </a:solidFill>
        </p:spPr>
        <p:txBody>
          <a:bodyPr/>
          <a:lstStyle/>
          <a:p>
            <a:pPr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解决由滑动变阻器引起的动态电路变化问题</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一般思路</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判断电路连接情况及电表的测量对象</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滑动变阻器滑片移动后</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连入电路的阻值如何变化</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电路中的电流如何变化</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相应的电压如何变化</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其他物理量如何变化</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376283"/>
            <a:ext cx="1732958" cy="464545"/>
          </a:xfrm>
          <a:prstGeom prst="rect">
            <a:avLst/>
          </a:prstGeom>
        </p:spPr>
      </p:pic>
      <p:pic>
        <p:nvPicPr>
          <p:cNvPr id="4" name="gyc465.jpg"/>
          <p:cNvPicPr/>
          <p:nvPr/>
        </p:nvPicPr>
        <p:blipFill>
          <a:blip r:embed="rId3">
            <a:clrChange>
              <a:clrFrom>
                <a:srgbClr val="FFFFFF"/>
              </a:clrFrom>
              <a:clrTo>
                <a:srgbClr val="FFFFFF">
                  <a:alpha val="0"/>
                </a:srgbClr>
              </a:clrTo>
            </a:clrChange>
          </a:blip>
          <a:stretch>
            <a:fillRect/>
          </a:stretch>
        </p:blipFill>
        <p:spPr>
          <a:xfrm>
            <a:off x="4028801" y="3140968"/>
            <a:ext cx="1627323" cy="1594818"/>
          </a:xfrm>
          <a:prstGeom prst="rect">
            <a:avLst/>
          </a:prstGeom>
        </p:spPr>
      </p:pic>
      <p:pic>
        <p:nvPicPr>
          <p:cNvPr id="5" name="gyc466.jpg"/>
          <p:cNvPicPr/>
          <p:nvPr/>
        </p:nvPicPr>
        <p:blipFill>
          <a:blip r:embed="rId4">
            <a:clrChange>
              <a:clrFrom>
                <a:srgbClr val="FFFFFF"/>
              </a:clrFrom>
              <a:clrTo>
                <a:srgbClr val="FFFFFF">
                  <a:alpha val="0"/>
                </a:srgbClr>
              </a:clrTo>
            </a:clrChange>
          </a:blip>
          <a:stretch>
            <a:fillRect/>
          </a:stretch>
        </p:blipFill>
        <p:spPr>
          <a:xfrm>
            <a:off x="6527254" y="3140968"/>
            <a:ext cx="2280681" cy="1644685"/>
          </a:xfrm>
          <a:prstGeom prst="rect">
            <a:avLst/>
          </a:prstGeom>
        </p:spPr>
      </p:pic>
      <p:sp>
        <p:nvSpPr>
          <p:cNvPr id="6" name="矩形 5"/>
          <p:cNvSpPr/>
          <p:nvPr/>
        </p:nvSpPr>
        <p:spPr>
          <a:xfrm>
            <a:off x="4638681" y="4653136"/>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7" name="矩形 6"/>
          <p:cNvSpPr/>
          <p:nvPr/>
        </p:nvSpPr>
        <p:spPr>
          <a:xfrm>
            <a:off x="7514792" y="4653136"/>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8" name="矩形 7"/>
          <p:cNvSpPr/>
          <p:nvPr/>
        </p:nvSpPr>
        <p:spPr>
          <a:xfrm>
            <a:off x="5231110" y="5085000"/>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078313"/>
          </a:xfrm>
        </p:spPr>
        <p:txBody>
          <a:bodyPr/>
          <a:lstStyle/>
          <a:p>
            <a:pPr algn="ct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非选择题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填空题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小芳家中的电能表表</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盘如图所示，她家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购置了一台用电器，她想用这个电能表来判断该用电器的电功率</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与说明书上是否一致，于是她把家中的其他用电器都与电源断开，</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仅让这个用电器工作，</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内电能表的转盘转了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转，则测得该</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用电器的电功率是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；已知她家原有用电器的总功率是</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3 000 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，从电能表使用的角度考虑，她家的电路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）接入该用电器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232.jpg" descr="id:2147489699;FounderCES"/>
          <p:cNvPicPr/>
          <p:nvPr/>
        </p:nvPicPr>
        <p:blipFill>
          <a:blip r:embed="rId2"/>
          <a:stretch>
            <a:fillRect/>
          </a:stretch>
        </p:blipFill>
        <p:spPr>
          <a:xfrm>
            <a:off x="9379545" y="1841995"/>
            <a:ext cx="2160240" cy="1858152"/>
          </a:xfrm>
          <a:prstGeom prst="rect">
            <a:avLst/>
          </a:prstGeom>
        </p:spPr>
      </p:pic>
      <p:sp>
        <p:nvSpPr>
          <p:cNvPr id="5" name="矩形 4"/>
          <p:cNvSpPr/>
          <p:nvPr/>
        </p:nvSpPr>
        <p:spPr>
          <a:xfrm>
            <a:off x="9603180" y="3803743"/>
            <a:ext cx="171296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p>
        </p:txBody>
      </p:sp>
      <p:pic>
        <p:nvPicPr>
          <p:cNvPr id="6" name="图片 5"/>
          <p:cNvPicPr>
            <a:picLocks noChangeAspect="1"/>
          </p:cNvPicPr>
          <p:nvPr/>
        </p:nvPicPr>
        <p:blipFill>
          <a:blip r:embed="rId3"/>
          <a:stretch>
            <a:fillRect/>
          </a:stretch>
        </p:blipFill>
        <p:spPr>
          <a:xfrm>
            <a:off x="910630" y="1844824"/>
            <a:ext cx="3024336" cy="439904"/>
          </a:xfrm>
          <a:prstGeom prst="rect">
            <a:avLst/>
          </a:prstGeom>
        </p:spPr>
      </p:pic>
      <p:sp>
        <p:nvSpPr>
          <p:cNvPr id="7" name="矩形 6"/>
          <p:cNvSpPr/>
          <p:nvPr/>
        </p:nvSpPr>
        <p:spPr>
          <a:xfrm>
            <a:off x="3180617" y="4013743"/>
            <a:ext cx="646331" cy="461665"/>
          </a:xfrm>
          <a:prstGeom prst="rect">
            <a:avLst/>
          </a:prstGeom>
        </p:spPr>
        <p:txBody>
          <a:bodyPr wrap="none">
            <a:spAutoFit/>
          </a:bodyPr>
          <a:lstStyle/>
          <a:p>
            <a:r>
              <a:rPr lang="en-US" altLang="zh-CN" sz="2400"/>
              <a:t>600</a:t>
            </a:r>
            <a:endParaRPr lang="zh-CN" altLang="en-US"/>
          </a:p>
        </p:txBody>
      </p:sp>
      <p:sp>
        <p:nvSpPr>
          <p:cNvPr id="9" name="矩形 8"/>
          <p:cNvSpPr/>
          <p:nvPr/>
        </p:nvSpPr>
        <p:spPr>
          <a:xfrm>
            <a:off x="7411602" y="4537998"/>
            <a:ext cx="494046" cy="461665"/>
          </a:xfrm>
          <a:prstGeom prst="rect">
            <a:avLst/>
          </a:prstGeom>
        </p:spPr>
        <p:txBody>
          <a:bodyPr wrap="none">
            <a:spAutoFit/>
          </a:bodyPr>
          <a:lstStyle/>
          <a:p>
            <a:r>
              <a:rPr lang="zh-CN" altLang="zh-CN" sz="2400">
                <a:cs typeface="Times New Roman" panose="02020603050405020304" pitchFamily="18" charset="0"/>
              </a:rPr>
              <a:t>能</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323748"/>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3 000 r/</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kW</a:t>
                </a:r>
                <a:r>
                  <a:rPr lang="zh-CN" altLang="zh-CN">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）表示电路中每消耗</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 kW</a:t>
                </a:r>
                <a:r>
                  <a:rPr lang="zh-CN" altLang="zh-CN">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的电能，电能</a:t>
                </a:r>
                <a:endPar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表的转盘转</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3 000 r</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，电能表的转盘转过</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r</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消耗的电能</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30</m:t>
                        </m:r>
                      </m:num>
                      <m:den>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000</m:t>
                        </m:r>
                      </m:den>
                    </m:f>
                  </m:oMath>
                </a14:m>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lnSpc>
                    <a:spcPct val="100000"/>
                  </a:lnSpc>
                  <a:spcAft>
                    <a:spcPts val="0"/>
                  </a:spcAft>
                </a:pP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kW</a:t>
                </a:r>
                <a:r>
                  <a:rPr lang="zh-CN" altLang="zh-CN">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0.01 kW</a:t>
                </a:r>
                <a:r>
                  <a:rPr lang="zh-CN" altLang="zh-CN">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；用电器的总功率</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𝑊</m:t>
                        </m:r>
                      </m:num>
                      <m:den>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01</m:t>
                        </m:r>
                        <m:r>
                          <m:rPr>
                            <m:sty m:val="p"/>
                          </m:rPr>
                          <a:rPr lang="en-US" altLang="zh-CN" b="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kW</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b="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h</m:t>
                        </m:r>
                      </m:num>
                      <m:den>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60</m:t>
                            </m:r>
                          </m:den>
                        </m:f>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b="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h</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0.6 kW</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600 W</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220 V 10</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40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为电能表平时工作允许</a:t>
                </a:r>
                <a:endPar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通过的最大电流；电能表允许接入的用电器最大电功率</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最大</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最大</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220 V</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40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8 800 W</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，增加此用电器后，他家的用电器总功率为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3 000 W</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600 W</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3 600 W</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最大</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，所以她家的电路能接入该用电器</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4323748"/>
              </a:xfrm>
              <a:blipFill rotWithShape="1">
                <a:blip r:embed="rId2"/>
                <a:stretch>
                  <a:fillRect l="-2" t="-15" r="1" b="1"/>
                </a:stretch>
              </a:blipFill>
            </p:spPr>
            <p:txBody>
              <a:bodyPr/>
              <a:lstStyle/>
              <a:p>
                <a:r>
                  <a:rPr lang="zh-CN" altLang="en-US">
                    <a:noFill/>
                  </a:rPr>
                  <a:t> </a:t>
                </a:r>
              </a:p>
            </p:txBody>
          </p:sp>
        </mc:Fallback>
      </mc:AlternateContent>
      <p:pic>
        <p:nvPicPr>
          <p:cNvPr id="3" name="cc232.jpg" descr="id:2147489699;FounderCES"/>
          <p:cNvPicPr/>
          <p:nvPr/>
        </p:nvPicPr>
        <p:blipFill>
          <a:blip r:embed="rId3"/>
          <a:stretch>
            <a:fillRect/>
          </a:stretch>
        </p:blipFill>
        <p:spPr>
          <a:xfrm>
            <a:off x="9119542" y="908719"/>
            <a:ext cx="2592288" cy="2229783"/>
          </a:xfrm>
          <a:prstGeom prst="rect">
            <a:avLst/>
          </a:prstGeom>
        </p:spPr>
      </p:pic>
      <p:sp>
        <p:nvSpPr>
          <p:cNvPr id="4" name="矩形 3"/>
          <p:cNvSpPr/>
          <p:nvPr/>
        </p:nvSpPr>
        <p:spPr>
          <a:xfrm>
            <a:off x="9559201" y="3267732"/>
            <a:ext cx="171296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93048"/>
            <a:ext cx="11485848" cy="2238241"/>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南充中考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）如图所示，电源电压不变，电流表的测量范围为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为滑动变阻器，其最大阻值为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端时，电流表的读数为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，则电源电压为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，在保证电路安全的情况下，滑动变阻器的功率范围为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67.jpg" descr="id:2147489706;FounderCES"/>
          <p:cNvPicPr/>
          <p:nvPr/>
        </p:nvPicPr>
        <p:blipFill>
          <a:blip r:embed="rId2"/>
          <a:stretch>
            <a:fillRect/>
          </a:stretch>
        </p:blipFill>
        <p:spPr>
          <a:xfrm>
            <a:off x="4637462" y="3284800"/>
            <a:ext cx="2774933" cy="2009434"/>
          </a:xfrm>
          <a:prstGeom prst="rect">
            <a:avLst/>
          </a:prstGeom>
        </p:spPr>
      </p:pic>
      <p:sp>
        <p:nvSpPr>
          <p:cNvPr id="4" name="矩形 3"/>
          <p:cNvSpPr/>
          <p:nvPr/>
        </p:nvSpPr>
        <p:spPr>
          <a:xfrm>
            <a:off x="5285534" y="5157008"/>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p>
        </p:txBody>
      </p:sp>
      <p:sp>
        <p:nvSpPr>
          <p:cNvPr id="6" name="矩形 5"/>
          <p:cNvSpPr/>
          <p:nvPr/>
        </p:nvSpPr>
        <p:spPr>
          <a:xfrm>
            <a:off x="6095206" y="2295081"/>
            <a:ext cx="492443" cy="461665"/>
          </a:xfrm>
          <a:prstGeom prst="rect">
            <a:avLst/>
          </a:prstGeom>
        </p:spPr>
        <p:txBody>
          <a:bodyPr wrap="none">
            <a:spAutoFit/>
          </a:bodyPr>
          <a:lstStyle/>
          <a:p>
            <a:r>
              <a:rPr lang="en-US" altLang="zh-CN" sz="2400"/>
              <a:t>24</a:t>
            </a:r>
            <a:endParaRPr lang="zh-CN" altLang="en-US"/>
          </a:p>
        </p:txBody>
      </p:sp>
      <p:sp>
        <p:nvSpPr>
          <p:cNvPr id="8" name="矩形 7"/>
          <p:cNvSpPr/>
          <p:nvPr/>
        </p:nvSpPr>
        <p:spPr>
          <a:xfrm>
            <a:off x="2994833" y="2823135"/>
            <a:ext cx="1642629" cy="461665"/>
          </a:xfrm>
          <a:prstGeom prst="rect">
            <a:avLst/>
          </a:prstGeom>
        </p:spPr>
        <p:txBody>
          <a:bodyPr wrap="none">
            <a:spAutoFit/>
          </a:bodyPr>
          <a:lstStyle/>
          <a:p>
            <a:r>
              <a:rPr lang="en-US" altLang="zh-CN" sz="2400"/>
              <a:t>3.6</a:t>
            </a:r>
            <a:r>
              <a:rPr lang="zh-CN" altLang="zh-CN" sz="2400">
                <a:cs typeface="Times New Roman" panose="02020603050405020304" pitchFamily="18" charset="0"/>
              </a:rPr>
              <a:t>～</a:t>
            </a:r>
            <a:r>
              <a:rPr lang="en-US" altLang="zh-CN" sz="2400"/>
              <a:t>4.8 W</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600216"/>
              </a:xfrm>
            </p:spPr>
            <p:txBody>
              <a:bodyPr/>
              <a:lstStyle/>
              <a:p>
                <a:pPr algn="dist" hangingPunct="0">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当滑动变阻器的滑片</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端时接入电路中的电阻为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，电路的总电阻</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80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，电流表测电路中的电流</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可得，电源的电压</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0.3 A</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80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24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；电源电压不变，电流表的测量范围为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spcAft>
                    <a:spcPts val="0"/>
                  </a:spcAft>
                </a:pP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可知，变阻器的功率可表示为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bSup>
                  </m:oMath>
                </a14:m>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r>
                                  <a:rPr lang="en-US" altLang="zh-CN"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den>
                            </m:f>
                          </m:e>
                        </m:d>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oMath>
                </a14:m>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num>
                      <m:den>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r>
                          <a:rPr lang="en-US" altLang="zh-CN"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num>
                      <m:den>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4</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den>
                        </m:f>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4</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600216"/>
              </a:xfrm>
              <a:blipFill rotWithShape="1">
                <a:blip r:embed="rId2"/>
                <a:stretch>
                  <a:fillRect l="-2" t="-17" r="1" b="-836"/>
                </a:stretch>
              </a:blipFill>
            </p:spPr>
            <p:txBody>
              <a:bodyPr/>
              <a:lstStyle/>
              <a:p>
                <a:r>
                  <a:rPr lang="zh-CN" altLang="en-US">
                    <a:noFill/>
                  </a:rPr>
                  <a:t> </a:t>
                </a:r>
              </a:p>
            </p:txBody>
          </p:sp>
        </mc:Fallback>
      </mc:AlternateContent>
      <p:pic>
        <p:nvPicPr>
          <p:cNvPr id="3" name="gyc467.jpg" descr="id:2147489706;FounderCES"/>
          <p:cNvPicPr/>
          <p:nvPr/>
        </p:nvPicPr>
        <p:blipFill>
          <a:blip r:embed="rId3">
            <a:clrChange>
              <a:clrFrom>
                <a:srgbClr val="FFFFFF"/>
              </a:clrFrom>
              <a:clrTo>
                <a:srgbClr val="FFFFFF">
                  <a:alpha val="0"/>
                </a:srgbClr>
              </a:clrTo>
            </a:clrChange>
          </a:blip>
          <a:stretch>
            <a:fillRect/>
          </a:stretch>
        </p:blipFill>
        <p:spPr>
          <a:xfrm>
            <a:off x="4871070" y="4149080"/>
            <a:ext cx="2774933" cy="2009434"/>
          </a:xfrm>
          <a:prstGeom prst="rect">
            <a:avLst/>
          </a:prstGeom>
        </p:spPr>
      </p:pic>
      <p:sp>
        <p:nvSpPr>
          <p:cNvPr id="4" name="矩形 3"/>
          <p:cNvSpPr/>
          <p:nvPr/>
        </p:nvSpPr>
        <p:spPr>
          <a:xfrm>
            <a:off x="5519142" y="6021288"/>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187347"/>
              </a:xfrm>
            </p:spPr>
            <p:txBody>
              <a:bodyPr/>
              <a:lstStyle/>
              <a:p>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时，变阻器的功率最大，为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4</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24</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4</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30</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4.8 W</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，根据串联电路电流规律可知，变阻器的功率可表示为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Ω</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24 V</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，电路的安全电流为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，当变阻器功率最大时，电路中的电流为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0.4 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，由数学知识，在</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0.4</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内，当电流为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时，变阻器的功率最小为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3.6 W</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，故在保证电路安全的情况下，滑动变阻器的功率范围为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4.8 W.</a:t>
                </a:r>
                <a:endParaRPr lang="zh-CN" altLang="en-US" dirty="0">
                  <a:solidFill>
                    <a:schemeClr val="tx1"/>
                  </a:solidFill>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187347"/>
              </a:xfrm>
              <a:blipFill>
                <a:blip r:embed="rId2"/>
                <a:stretch>
                  <a:fillRect l="-796" r="-849" b="-3059"/>
                </a:stretch>
              </a:blipFill>
            </p:spPr>
            <p:txBody>
              <a:bodyPr/>
              <a:lstStyle/>
              <a:p>
                <a:r>
                  <a:rPr lang="zh-CN" altLang="en-US">
                    <a:noFill/>
                  </a:rPr>
                  <a:t> </a:t>
                </a:r>
              </a:p>
            </p:txBody>
          </p:sp>
        </mc:Fallback>
      </mc:AlternateContent>
      <p:pic>
        <p:nvPicPr>
          <p:cNvPr id="3" name="gyc467.jpg" descr="id:2147489706;FounderCES"/>
          <p:cNvPicPr/>
          <p:nvPr/>
        </p:nvPicPr>
        <p:blipFill>
          <a:blip r:embed="rId3"/>
          <a:stretch>
            <a:fillRect/>
          </a:stretch>
        </p:blipFill>
        <p:spPr>
          <a:xfrm>
            <a:off x="4871070" y="4102446"/>
            <a:ext cx="2774933" cy="2009434"/>
          </a:xfrm>
          <a:prstGeom prst="rect">
            <a:avLst/>
          </a:prstGeom>
        </p:spPr>
      </p:pic>
      <p:sp>
        <p:nvSpPr>
          <p:cNvPr id="4" name="矩形 3"/>
          <p:cNvSpPr/>
          <p:nvPr/>
        </p:nvSpPr>
        <p:spPr>
          <a:xfrm>
            <a:off x="5519142" y="5974654"/>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06951"/>
                <a:ext cx="11485848" cy="3592458"/>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小明家允许使用的用电器最大功率</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220 V</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40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8 800 W</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错误；因为电能表的最后一位是小数位，单位是</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kW</a:t>
                </a:r>
                <a:r>
                  <a:rPr lang="en-US" altLang="zh-CN">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月初电能表的示数是</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5 546.7 kW</a:t>
                </a:r>
                <a:r>
                  <a:rPr lang="en-US" altLang="zh-CN">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，由题知，</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月底电能表的示数是</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5 647.8 kW</a:t>
                </a:r>
                <a:r>
                  <a:rPr lang="zh-CN" altLang="zh-CN">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月消耗的电能</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5 647.8 kW</a:t>
                </a:r>
                <a:r>
                  <a:rPr lang="zh-CN" altLang="zh-CN">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5 546.7 kW</a:t>
                </a:r>
                <a:r>
                  <a:rPr lang="zh-CN" altLang="zh-CN">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101.1 kW</a:t>
                </a:r>
                <a:r>
                  <a:rPr lang="zh-CN" altLang="zh-CN">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错误；该电能表上指示灯闪烁</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320</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次，表示家庭电路消耗电能</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320</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600</m:t>
                        </m:r>
                      </m:den>
                    </m:f>
                  </m:oMath>
                </a14:m>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kW</a:t>
                </a:r>
                <a:r>
                  <a:rPr lang="en-US" altLang="zh-CN">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0.2 kW</a:t>
                </a:r>
                <a:r>
                  <a:rPr lang="en-US" altLang="zh-CN">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正确；电能表上指示灯闪烁的次数越多，说明电路中消耗的电能越多，</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06951"/>
                <a:ext cx="11485848" cy="3592458"/>
              </a:xfrm>
              <a:blipFill rotWithShape="1">
                <a:blip r:embed="rId2"/>
                <a:stretch>
                  <a:fillRect l="-2" t="-5" r="1" b="13"/>
                </a:stretch>
              </a:blipFill>
            </p:spPr>
            <p:txBody>
              <a:bodyPr/>
              <a:lstStyle/>
              <a:p>
                <a:r>
                  <a:rPr lang="zh-CN" altLang="en-US">
                    <a:noFill/>
                  </a:rPr>
                  <a:t> </a:t>
                </a:r>
              </a:p>
            </p:txBody>
          </p:sp>
        </mc:Fallback>
      </mc:AlternateContent>
      <p:pic>
        <p:nvPicPr>
          <p:cNvPr id="3" name="gyc462.jpg" descr="id:2147489580;FounderCES"/>
          <p:cNvPicPr/>
          <p:nvPr/>
        </p:nvPicPr>
        <p:blipFill>
          <a:blip r:embed="rId3"/>
          <a:stretch>
            <a:fillRect/>
          </a:stretch>
        </p:blipFill>
        <p:spPr>
          <a:xfrm>
            <a:off x="3614951" y="4350519"/>
            <a:ext cx="4626517" cy="1736134"/>
          </a:xfrm>
          <a:prstGeom prst="rect">
            <a:avLst/>
          </a:prstGeom>
        </p:spPr>
      </p:pic>
      <p:sp>
        <p:nvSpPr>
          <p:cNvPr id="4" name="矩形 3"/>
          <p:cNvSpPr/>
          <p:nvPr/>
        </p:nvSpPr>
        <p:spPr>
          <a:xfrm>
            <a:off x="5140174" y="6116569"/>
            <a:ext cx="1576072"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1806"/>
            <a:ext cx="11485848" cy="230832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威海中考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）如图所示，电源电压恒定，电流表的测量范围为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只闭合开关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处于中点时，小灯泡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）正常发光，则电源电压为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当开关全部闭合时，在保证电路安全的前提下，该电路消耗的最大功率为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不考虑灯丝电阻的变化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68.jpg" descr="id:2147489713;FounderCES"/>
          <p:cNvPicPr/>
          <p:nvPr/>
        </p:nvPicPr>
        <p:blipFill>
          <a:blip r:embed="rId2"/>
          <a:stretch>
            <a:fillRect/>
          </a:stretch>
        </p:blipFill>
        <p:spPr>
          <a:xfrm>
            <a:off x="4276320" y="3448367"/>
            <a:ext cx="2857989" cy="1924665"/>
          </a:xfrm>
          <a:prstGeom prst="rect">
            <a:avLst/>
          </a:prstGeom>
        </p:spPr>
      </p:pic>
      <p:sp>
        <p:nvSpPr>
          <p:cNvPr id="4" name="矩形 3"/>
          <p:cNvSpPr/>
          <p:nvPr/>
        </p:nvSpPr>
        <p:spPr>
          <a:xfrm>
            <a:off x="4840333" y="5373032"/>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p>
        </p:txBody>
      </p:sp>
      <p:sp>
        <p:nvSpPr>
          <p:cNvPr id="6" name="矩形 5"/>
          <p:cNvSpPr/>
          <p:nvPr/>
        </p:nvSpPr>
        <p:spPr>
          <a:xfrm>
            <a:off x="6197758" y="2272281"/>
            <a:ext cx="492443" cy="461665"/>
          </a:xfrm>
          <a:prstGeom prst="rect">
            <a:avLst/>
          </a:prstGeom>
        </p:spPr>
        <p:txBody>
          <a:bodyPr wrap="none">
            <a:spAutoFit/>
          </a:bodyPr>
          <a:lstStyle/>
          <a:p>
            <a:r>
              <a:rPr lang="en-US" altLang="zh-CN" sz="2400"/>
              <a:t>15</a:t>
            </a:r>
            <a:endParaRPr lang="zh-CN" altLang="en-US"/>
          </a:p>
        </p:txBody>
      </p:sp>
      <p:sp>
        <p:nvSpPr>
          <p:cNvPr id="8" name="矩形 7"/>
          <p:cNvSpPr/>
          <p:nvPr/>
        </p:nvSpPr>
        <p:spPr>
          <a:xfrm>
            <a:off x="5705315" y="2812183"/>
            <a:ext cx="492443" cy="461665"/>
          </a:xfrm>
          <a:prstGeom prst="rect">
            <a:avLst/>
          </a:prstGeom>
        </p:spPr>
        <p:txBody>
          <a:bodyPr wrap="none">
            <a:spAutoFit/>
          </a:bodyPr>
          <a:lstStyle/>
          <a:p>
            <a:r>
              <a:rPr lang="en-US" altLang="zh-CN" sz="2400"/>
              <a:t>30</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813416"/>
              </a:xfrm>
            </p:spPr>
            <p:txBody>
              <a:bodyPr/>
              <a:lstStyle/>
              <a:p>
                <a:pPr hangingPunct="0">
                  <a:lnSpc>
                    <a:spcPct val="130000"/>
                  </a:lnSpc>
                  <a:spcAft>
                    <a:spcPts val="0"/>
                  </a:spcAft>
                </a:pPr>
                <a:r>
                  <a:rPr lang="en-US" altLang="zh-CN" sz="22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只闭合开关</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，小灯泡和滑动变阻器串联，电流表测量电路电流</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可知小灯泡正常发光时电路电流</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𝑃</m:t>
                            </m:r>
                          </m:e>
                          <m:sub>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L</m:t>
                            </m:r>
                          </m:sub>
                        </m:sSub>
                      </m:num>
                      <m:den>
                        <m:sSub>
                          <m:sSub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8</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W</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，根据欧姆定律可知滑动变阻器两端的电压</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滑</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0.6 A</a:t>
                </a:r>
                <a:r>
                  <a:rPr lang="en-US" altLang="zh-CN" sz="2200"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40</m:t>
                        </m:r>
                        <m:r>
                          <m:rPr>
                            <m:sty m:val="p"/>
                          </m:rPr>
                          <a:rPr lang="en-US" altLang="zh-CN" sz="22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，根据串联电路的电压特点可知电源电压</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滑</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15 V</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；当开关全部闭合时，小灯泡被短路，定值电阻和滑动变阻器并联，电流表测量干路电流</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在保证电路安全的前提下，根据欧姆定律可知通过定值电阻的电流</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15</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15</m:t>
                        </m:r>
                        <m:r>
                          <m:rPr>
                            <m:sty m:val="p"/>
                          </m:rPr>
                          <a:rPr lang="en-US" altLang="zh-CN" sz="22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，允许通过滑动变阻器的最大电流为</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，根据并联电路的电流特点可知干路电流最大为</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可知该电路消耗的最大功率为</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15 V</a:t>
                </a:r>
                <a:r>
                  <a:rPr lang="en-US" altLang="zh-CN" sz="2200"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W.</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813416"/>
              </a:xfrm>
              <a:blipFill>
                <a:blip r:embed="rId2"/>
                <a:stretch>
                  <a:fillRect l="-690" r="-690" b="-2077"/>
                </a:stretch>
              </a:blipFill>
            </p:spPr>
            <p:txBody>
              <a:bodyPr/>
              <a:lstStyle/>
              <a:p>
                <a:r>
                  <a:rPr lang="zh-CN" altLang="en-US">
                    <a:noFill/>
                  </a:rPr>
                  <a:t> </a:t>
                </a:r>
              </a:p>
            </p:txBody>
          </p:sp>
        </mc:Fallback>
      </mc:AlternateContent>
      <p:pic>
        <p:nvPicPr>
          <p:cNvPr id="3" name="gyc468.jpg" descr="id:2147489713;FounderCES"/>
          <p:cNvPicPr/>
          <p:nvPr/>
        </p:nvPicPr>
        <p:blipFill>
          <a:blip r:embed="rId3"/>
          <a:stretch>
            <a:fillRect/>
          </a:stretch>
        </p:blipFill>
        <p:spPr>
          <a:xfrm>
            <a:off x="4730750" y="4683125"/>
            <a:ext cx="2383790" cy="1456690"/>
          </a:xfrm>
          <a:prstGeom prst="rect">
            <a:avLst/>
          </a:prstGeom>
        </p:spPr>
      </p:pic>
      <p:sp>
        <p:nvSpPr>
          <p:cNvPr id="4" name="矩形 3"/>
          <p:cNvSpPr/>
          <p:nvPr/>
        </p:nvSpPr>
        <p:spPr>
          <a:xfrm>
            <a:off x="5019722" y="6021288"/>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3606"/>
            <a:ext cx="11485848" cy="2238241"/>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如图所示，电源电压保持不变，灯泡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字样（</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忽略灯丝电阻的变化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正常发光；闭合开关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，电流表示数为</a:t>
            </a:r>
            <a:r>
              <a:rPr lang="en-US" altLang="zh-CN">
                <a:solidFill>
                  <a:srgbClr val="000000"/>
                </a:solidFill>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，则电源电压为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产生的热量是</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480.jpg" descr="id:2147489720;FounderCES"/>
          <p:cNvPicPr/>
          <p:nvPr/>
        </p:nvPicPr>
        <p:blipFill>
          <a:blip r:embed="rId2"/>
          <a:stretch>
            <a:fillRect/>
          </a:stretch>
        </p:blipFill>
        <p:spPr>
          <a:xfrm>
            <a:off x="5005593" y="3289111"/>
            <a:ext cx="2196370" cy="1795889"/>
          </a:xfrm>
          <a:prstGeom prst="rect">
            <a:avLst/>
          </a:prstGeom>
        </p:spPr>
      </p:pic>
      <p:sp>
        <p:nvSpPr>
          <p:cNvPr id="4" name="矩形 3"/>
          <p:cNvSpPr/>
          <p:nvPr/>
        </p:nvSpPr>
        <p:spPr>
          <a:xfrm>
            <a:off x="5363864" y="5085000"/>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p>
        </p:txBody>
      </p:sp>
      <p:sp>
        <p:nvSpPr>
          <p:cNvPr id="6" name="矩形 5"/>
          <p:cNvSpPr/>
          <p:nvPr/>
        </p:nvSpPr>
        <p:spPr>
          <a:xfrm>
            <a:off x="2891686" y="2307668"/>
            <a:ext cx="492443" cy="461665"/>
          </a:xfrm>
          <a:prstGeom prst="rect">
            <a:avLst/>
          </a:prstGeom>
        </p:spPr>
        <p:txBody>
          <a:bodyPr wrap="square">
            <a:spAutoFit/>
          </a:bodyPr>
          <a:lstStyle/>
          <a:p>
            <a:r>
              <a:rPr lang="en-US" altLang="zh-CN" sz="2400"/>
              <a:t>36</a:t>
            </a:r>
            <a:endParaRPr lang="zh-CN" altLang="en-US"/>
          </a:p>
        </p:txBody>
      </p:sp>
      <p:sp>
        <p:nvSpPr>
          <p:cNvPr id="8" name="矩形 7"/>
          <p:cNvSpPr/>
          <p:nvPr/>
        </p:nvSpPr>
        <p:spPr>
          <a:xfrm>
            <a:off x="443483" y="2889776"/>
            <a:ext cx="646331" cy="461665"/>
          </a:xfrm>
          <a:prstGeom prst="rect">
            <a:avLst/>
          </a:prstGeom>
        </p:spPr>
        <p:txBody>
          <a:bodyPr wrap="none">
            <a:spAutoFit/>
          </a:bodyPr>
          <a:lstStyle/>
          <a:p>
            <a:r>
              <a:rPr lang="en-US" altLang="zh-CN" sz="2400"/>
              <a:t>720</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507242"/>
              </a:xfrm>
            </p:spPr>
            <p:txBody>
              <a:bodyPr/>
              <a:lstStyle/>
              <a:p>
                <a:pPr hangingPunct="0">
                  <a:spcAft>
                    <a:spcPts val="0"/>
                  </a:spcAft>
                </a:pP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和定值电阻串联，灯泡</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正常发光，根据</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可知，电路电流</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3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𝑃</m:t>
                            </m:r>
                          </m:e>
                          <m:sub>
                            <m:r>
                              <m:rPr>
                                <m:sty m:val="p"/>
                              </m:rPr>
                              <a:rPr lang="en-US" altLang="zh-CN" sz="2300" b="0">
                                <a:solidFill>
                                  <a:schemeClr val="tx1"/>
                                </a:solidFill>
                                <a:latin typeface="Cambria Math" panose="02040503050406030204" pitchFamily="18" charset="0"/>
                                <a:ea typeface="宋体" panose="02010600030101010101" pitchFamily="2" charset="-122"/>
                                <a:cs typeface="Times New Roman" panose="02020603050405020304" pitchFamily="18" charset="0"/>
                              </a:rPr>
                              <m:t>L</m:t>
                            </m:r>
                          </m:sub>
                        </m:sSub>
                      </m:num>
                      <m:den>
                        <m:sSub>
                          <m:sSubPr>
                            <m:ctrlPr>
                              <a:rPr lang="zh-CN" altLang="zh-CN" sz="23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sz="2300" b="0">
                                <a:solidFill>
                                  <a:schemeClr val="tx1"/>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12</m:t>
                        </m:r>
                        <m:r>
                          <m:rPr>
                            <m:sty m:val="p"/>
                          </m:rPr>
                          <a:rPr lang="en-US" altLang="zh-CN" sz="2300" b="0">
                            <a:solidFill>
                              <a:schemeClr val="tx1"/>
                            </a:solidFill>
                            <a:latin typeface="Cambria Math" panose="02040503050406030204" pitchFamily="18" charset="0"/>
                            <a:ea typeface="宋体" panose="02010600030101010101" pitchFamily="2" charset="-122"/>
                            <a:cs typeface="Times New Roman" panose="02020603050405020304" pitchFamily="18" charset="0"/>
                          </a:rPr>
                          <m:t>W</m:t>
                        </m:r>
                      </m:num>
                      <m:den>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12</m:t>
                        </m:r>
                        <m:r>
                          <m:rPr>
                            <m:sty m:val="p"/>
                          </m:rPr>
                          <a:rPr lang="en-US" altLang="zh-CN" sz="2300"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，根据欧姆定律可知，定值电阻两端的电压</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300" i="1"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A</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，根据串联电路的电压特点可知，电源电压</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3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300" i="1"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A</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，电路为定值电阻的简单电路，电流表示数为</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1.5 A</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，则电源电压</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1.5 A</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；联立</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36 V</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24 Ω</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和定值电阻串联，通电</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s</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产生的热量</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24 Ω</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s</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720 J.</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507242"/>
              </a:xfrm>
              <a:blipFill rotWithShape="1">
                <a:blip r:embed="rId2"/>
                <a:stretch>
                  <a:fillRect l="-2" t="-18" r="1" b="-1517"/>
                </a:stretch>
              </a:blipFill>
            </p:spPr>
            <p:txBody>
              <a:bodyPr/>
              <a:lstStyle/>
              <a:p>
                <a:r>
                  <a:rPr lang="zh-CN" altLang="en-US">
                    <a:noFill/>
                  </a:rPr>
                  <a:t> </a:t>
                </a:r>
              </a:p>
            </p:txBody>
          </p:sp>
        </mc:Fallback>
      </mc:AlternateContent>
      <p:pic>
        <p:nvPicPr>
          <p:cNvPr id="3" name="gh480.jpg" descr="id:2147489720;FounderCES"/>
          <p:cNvPicPr/>
          <p:nvPr/>
        </p:nvPicPr>
        <p:blipFill>
          <a:blip r:embed="rId3"/>
          <a:stretch>
            <a:fillRect/>
          </a:stretch>
        </p:blipFill>
        <p:spPr>
          <a:xfrm>
            <a:off x="4799062" y="4247464"/>
            <a:ext cx="2196370" cy="1795889"/>
          </a:xfrm>
          <a:prstGeom prst="rect">
            <a:avLst/>
          </a:prstGeom>
        </p:spPr>
      </p:pic>
      <p:sp>
        <p:nvSpPr>
          <p:cNvPr id="4" name="矩形 3"/>
          <p:cNvSpPr/>
          <p:nvPr/>
        </p:nvSpPr>
        <p:spPr>
          <a:xfrm>
            <a:off x="5157333" y="6043353"/>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1700530"/>
            <a:ext cx="11485880" cy="1457960"/>
          </a:xfrm>
          <a:solidFill>
            <a:srgbClr val="E1F4FC"/>
          </a:solidFill>
        </p:spPr>
        <p:txBody>
          <a:bodyPr>
            <a:noAutofit/>
          </a:bodyPr>
          <a:lstStyle/>
          <a:p>
            <a:pPr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本题考查了串并联电路的特点和欧姆定律</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对于这一类问题要根据题意分情况列式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然后联立即可求解</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744770"/>
            <a:ext cx="1720840" cy="460506"/>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3968"/>
            <a:ext cx="11485848" cy="2238241"/>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威海中考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）如图所示的实验装置是用来探究电流通过导体产生的热量与</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形管内液面的高度差反映电流通过导体产生热量的多少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下列实验采用同种研究方法的是</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探究光的反射定律；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探究阻力对物体运动的影响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28.jpg" descr="id:2147489727;FounderCES"/>
          <p:cNvPicPr/>
          <p:nvPr/>
        </p:nvPicPr>
        <p:blipFill>
          <a:blip r:embed="rId2"/>
          <a:stretch>
            <a:fillRect/>
          </a:stretch>
        </p:blipFill>
        <p:spPr>
          <a:xfrm>
            <a:off x="4871070" y="3356808"/>
            <a:ext cx="2587441" cy="1934890"/>
          </a:xfrm>
          <a:prstGeom prst="rect">
            <a:avLst/>
          </a:prstGeom>
        </p:spPr>
      </p:pic>
      <p:sp>
        <p:nvSpPr>
          <p:cNvPr id="4" name="矩形 3"/>
          <p:cNvSpPr/>
          <p:nvPr/>
        </p:nvSpPr>
        <p:spPr>
          <a:xfrm>
            <a:off x="5299809" y="5373032"/>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15</a:t>
            </a:r>
            <a:r>
              <a:rPr lang="zh-CN" altLang="zh-CN" sz="2400" b="0">
                <a:solidFill>
                  <a:srgbClr val="000000"/>
                </a:solidFill>
                <a:cs typeface="Times New Roman" panose="02020603050405020304" pitchFamily="18" charset="0"/>
              </a:rPr>
              <a:t>题）</a:t>
            </a:r>
          </a:p>
        </p:txBody>
      </p:sp>
      <p:sp>
        <p:nvSpPr>
          <p:cNvPr id="6" name="矩形 5"/>
          <p:cNvSpPr/>
          <p:nvPr/>
        </p:nvSpPr>
        <p:spPr>
          <a:xfrm>
            <a:off x="568174" y="1686250"/>
            <a:ext cx="803425" cy="461665"/>
          </a:xfrm>
          <a:prstGeom prst="rect">
            <a:avLst/>
          </a:prstGeom>
        </p:spPr>
        <p:txBody>
          <a:bodyPr wrap="none">
            <a:spAutoFit/>
          </a:bodyPr>
          <a:lstStyle/>
          <a:p>
            <a:r>
              <a:rPr lang="zh-CN" altLang="zh-CN" sz="2400">
                <a:cs typeface="Times New Roman" panose="02020603050405020304" pitchFamily="18" charset="0"/>
              </a:rPr>
              <a:t>电阻</a:t>
            </a:r>
            <a:endParaRPr lang="zh-CN" altLang="en-US"/>
          </a:p>
        </p:txBody>
      </p:sp>
      <p:sp>
        <p:nvSpPr>
          <p:cNvPr id="9" name="矩形 8"/>
          <p:cNvSpPr/>
          <p:nvPr/>
        </p:nvSpPr>
        <p:spPr>
          <a:xfrm>
            <a:off x="4251045" y="2232562"/>
            <a:ext cx="494046" cy="461665"/>
          </a:xfrm>
          <a:prstGeom prst="rect">
            <a:avLst/>
          </a:prstGeom>
        </p:spPr>
        <p:txBody>
          <a:bodyPr wrap="none">
            <a:spAutoFit/>
          </a:bodyPr>
          <a:lstStyle/>
          <a:p>
            <a:r>
              <a:rPr lang="en-US" altLang="zh-CN" sz="2400">
                <a:latin typeface="宋体" panose="02010600030101010101" pitchFamily="2" charset="-122"/>
                <a:cs typeface="Times New Roman" panose="02020603050405020304" pitchFamily="18" charset="0"/>
              </a:rPr>
              <a:t>②</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图可知，阻值不同的电热丝串联在两个密闭容器中，通过的电流和通电时间都相同，所以探究的是电流通过导体产生热量与电阻的关系；电流通过导体产生热量的多少不能直接观察，但其引起的气体温度变化可以通过</a:t>
            </a:r>
            <a:r>
              <a:rPr lang="en-US" altLang="zh-CN">
                <a:latin typeface="Times New Roman" panose="02020603050405020304" pitchFamily="18" charset="0"/>
                <a:ea typeface="宋体" panose="02010600030101010101" pitchFamily="2" charset="-122"/>
                <a:cs typeface="Times New Roman" panose="02020603050405020304" pitchFamily="18" charset="0"/>
              </a:rPr>
              <a:t>U</a:t>
            </a:r>
            <a:r>
              <a:rPr lang="zh-CN" altLang="zh-CN">
                <a:latin typeface="Times New Roman" panose="02020603050405020304" pitchFamily="18" charset="0"/>
                <a:ea typeface="宋体" panose="02010600030101010101" pitchFamily="2" charset="-122"/>
                <a:cs typeface="Times New Roman" panose="02020603050405020304" pitchFamily="18" charset="0"/>
              </a:rPr>
              <a:t>形管内液面高度差的变化来反映，采用的是转换法；探究光的反射定律实验中，描述光的传播路径和规律时引入了光线，运用了模型法；在探究阻力对物体运动的影响时，阻力的大小可以通过物体运动的距离大小来反映，运用了转换法</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宋体" panose="02010600030101010101" pitchFamily="2" charset="-122"/>
                <a:ea typeface="宋体" panose="02010600030101010101" pitchFamily="2" charset="-122"/>
                <a:cs typeface="Times New Roman" panose="02020603050405020304" pitchFamily="18" charset="0"/>
              </a:rPr>
              <a:t>②</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28.jpg" descr="id:2147489727;FounderCES"/>
          <p:cNvPicPr/>
          <p:nvPr/>
        </p:nvPicPr>
        <p:blipFill>
          <a:blip r:embed="rId2"/>
          <a:stretch>
            <a:fillRect/>
          </a:stretch>
        </p:blipFill>
        <p:spPr>
          <a:xfrm>
            <a:off x="4801485" y="4092357"/>
            <a:ext cx="2587441" cy="1934890"/>
          </a:xfrm>
          <a:prstGeom prst="rect">
            <a:avLst/>
          </a:prstGeom>
        </p:spPr>
      </p:pic>
      <p:sp>
        <p:nvSpPr>
          <p:cNvPr id="4" name="矩形 3"/>
          <p:cNvSpPr/>
          <p:nvPr/>
        </p:nvSpPr>
        <p:spPr>
          <a:xfrm>
            <a:off x="5230224" y="6075712"/>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15</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9266"/>
            <a:ext cx="11485848" cy="2238241"/>
          </a:xfrm>
        </p:spPr>
        <p:txBody>
          <a:bodyPr/>
          <a:lstStyle/>
          <a:p>
            <a:pPr algn="l"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如图所示是某款电热水龙头的电路原理图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为电热丝，通过旋转手柄可使扇形开关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同时接触相邻两个触点，实现冷水、温水、热水挡之间的切换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如图所示，此时水龙头放出的是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121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，此水龙头出温水时的电功率是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，此水龙头出热水时的电功率是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234.jpg" descr="id:2147489734;FounderCES"/>
          <p:cNvPicPr/>
          <p:nvPr/>
        </p:nvPicPr>
        <p:blipFill>
          <a:blip r:embed="rId2"/>
          <a:stretch>
            <a:fillRect/>
          </a:stretch>
        </p:blipFill>
        <p:spPr>
          <a:xfrm>
            <a:off x="4086473" y="3456122"/>
            <a:ext cx="3078184" cy="1753597"/>
          </a:xfrm>
          <a:prstGeom prst="rect">
            <a:avLst/>
          </a:prstGeom>
        </p:spPr>
      </p:pic>
      <p:sp>
        <p:nvSpPr>
          <p:cNvPr id="4" name="矩形 3"/>
          <p:cNvSpPr/>
          <p:nvPr/>
        </p:nvSpPr>
        <p:spPr>
          <a:xfrm>
            <a:off x="5150817" y="5229016"/>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16</a:t>
            </a:r>
            <a:r>
              <a:rPr lang="zh-CN" altLang="zh-CN" sz="2400" b="0">
                <a:solidFill>
                  <a:srgbClr val="000000"/>
                </a:solidFill>
                <a:cs typeface="Times New Roman" panose="02020603050405020304" pitchFamily="18" charset="0"/>
              </a:rPr>
              <a:t>题）</a:t>
            </a:r>
          </a:p>
        </p:txBody>
      </p:sp>
      <p:sp>
        <p:nvSpPr>
          <p:cNvPr id="6" name="矩形 5"/>
          <p:cNvSpPr/>
          <p:nvPr/>
        </p:nvSpPr>
        <p:spPr>
          <a:xfrm>
            <a:off x="2953230" y="2159978"/>
            <a:ext cx="494046" cy="461665"/>
          </a:xfrm>
          <a:prstGeom prst="rect">
            <a:avLst/>
          </a:prstGeom>
        </p:spPr>
        <p:txBody>
          <a:bodyPr wrap="none">
            <a:spAutoFit/>
          </a:bodyPr>
          <a:lstStyle/>
          <a:p>
            <a:r>
              <a:rPr lang="zh-CN" altLang="zh-CN" sz="2400">
                <a:cs typeface="Times New Roman" panose="02020603050405020304" pitchFamily="18" charset="0"/>
              </a:rPr>
              <a:t>冷</a:t>
            </a:r>
            <a:endParaRPr lang="zh-CN" altLang="en-US"/>
          </a:p>
        </p:txBody>
      </p:sp>
      <p:sp>
        <p:nvSpPr>
          <p:cNvPr id="8" name="矩形 7"/>
          <p:cNvSpPr/>
          <p:nvPr/>
        </p:nvSpPr>
        <p:spPr>
          <a:xfrm>
            <a:off x="4439022" y="2725666"/>
            <a:ext cx="1186543" cy="461665"/>
          </a:xfrm>
          <a:prstGeom prst="rect">
            <a:avLst/>
          </a:prstGeom>
        </p:spPr>
        <p:txBody>
          <a:bodyPr wrap="none">
            <a:spAutoFit/>
          </a:bodyPr>
          <a:lstStyle/>
          <a:p>
            <a:r>
              <a:rPr lang="en-US" altLang="zh-CN" sz="2400"/>
              <a:t>1 000</a:t>
            </a:r>
            <a:r>
              <a:rPr lang="zh-CN" altLang="zh-CN" sz="2400">
                <a:cs typeface="Times New Roman" panose="02020603050405020304" pitchFamily="18" charset="0"/>
              </a:rPr>
              <a:t>　</a:t>
            </a:r>
            <a:endParaRPr lang="zh-CN" altLang="en-US"/>
          </a:p>
        </p:txBody>
      </p:sp>
      <p:sp>
        <p:nvSpPr>
          <p:cNvPr id="10" name="矩形 9"/>
          <p:cNvSpPr/>
          <p:nvPr/>
        </p:nvSpPr>
        <p:spPr>
          <a:xfrm>
            <a:off x="9911630" y="2729451"/>
            <a:ext cx="877163" cy="461665"/>
          </a:xfrm>
          <a:prstGeom prst="rect">
            <a:avLst/>
          </a:prstGeom>
        </p:spPr>
        <p:txBody>
          <a:bodyPr wrap="none">
            <a:spAutoFit/>
          </a:bodyPr>
          <a:lstStyle/>
          <a:p>
            <a:r>
              <a:rPr lang="en-US" altLang="zh-CN" sz="2400"/>
              <a:t>1 400</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832588"/>
              </a:xfrm>
            </p:spPr>
            <p:txBody>
              <a:bodyPr/>
              <a:lstStyle/>
              <a:p>
                <a:pPr hangingPunct="0">
                  <a:lnSpc>
                    <a:spcPct val="130000"/>
                  </a:lnSpc>
                  <a:spcAft>
                    <a:spcPts val="0"/>
                  </a:spcAft>
                </a:pPr>
                <a:r>
                  <a:rPr lang="en-US" altLang="zh-CN" sz="22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当开关处于位置</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时，电路不通，所以水龙头放出的是冷水；当开关处于位置</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时，为电阻</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的简单电路，此时电路总电阻大，根据</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可知此时功率小，故此时放出的是温水；当开关处于位置</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并联接入电路，此时电路总电阻小，根据</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可知此时功率大，故此时放出的是热水</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水龙头出温水时的电功率是</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20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sz="22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20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sz="22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sz="22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48</m:t>
                        </m:r>
                        <m:r>
                          <m:rPr>
                            <m:nor/>
                          </m:rP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sz="22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1 000 W</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；电热丝</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的功率为</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20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sz="22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20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sz="22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sz="22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121</m:t>
                        </m:r>
                        <m:r>
                          <m:rPr>
                            <m:sty m:val="p"/>
                          </m:rPr>
                          <a:rPr lang="en-US" altLang="zh-CN" sz="22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400 W</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，电路总功率等于各用电器功率之和，所以水龙头出热水时的电功率是</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1 000 W</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400 W</a:t>
                </a:r>
                <a:r>
                  <a:rPr lang="zh-CN"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1 400 W.</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832588"/>
              </a:xfrm>
              <a:blipFill rotWithShape="1">
                <a:blip r:embed="rId2"/>
                <a:stretch>
                  <a:fillRect l="-2" t="-16" r="1" b="-6966"/>
                </a:stretch>
              </a:blipFill>
            </p:spPr>
            <p:txBody>
              <a:bodyPr/>
              <a:lstStyle/>
              <a:p>
                <a:r>
                  <a:rPr lang="zh-CN" altLang="en-US">
                    <a:noFill/>
                  </a:rPr>
                  <a:t> </a:t>
                </a:r>
              </a:p>
            </p:txBody>
          </p:sp>
        </mc:Fallback>
      </mc:AlternateContent>
      <p:pic>
        <p:nvPicPr>
          <p:cNvPr id="3" name="cc234.jpg" descr="id:2147489734;FounderCES"/>
          <p:cNvPicPr/>
          <p:nvPr/>
        </p:nvPicPr>
        <p:blipFill>
          <a:blip r:embed="rId3"/>
          <a:stretch>
            <a:fillRect/>
          </a:stretch>
        </p:blipFill>
        <p:spPr>
          <a:xfrm>
            <a:off x="4795402" y="4764664"/>
            <a:ext cx="2616752" cy="1490726"/>
          </a:xfrm>
          <a:prstGeom prst="rect">
            <a:avLst/>
          </a:prstGeom>
        </p:spPr>
      </p:pic>
      <p:sp>
        <p:nvSpPr>
          <p:cNvPr id="4" name="矩形 3"/>
          <p:cNvSpPr/>
          <p:nvPr/>
        </p:nvSpPr>
        <p:spPr>
          <a:xfrm>
            <a:off x="5375126" y="6111880"/>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16</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实验探究题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凉山州中考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测量小灯泡的功率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实验中，小灯泡额定电压为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，小灯泡正常发光时的电阻约为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，按如图甲所示连接好电路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990750" y="1409520"/>
            <a:ext cx="3024336" cy="456258"/>
          </a:xfrm>
          <a:prstGeom prst="rect">
            <a:avLst/>
          </a:prstGeom>
        </p:spPr>
      </p:pic>
      <p:pic>
        <p:nvPicPr>
          <p:cNvPr id="4" name="gyc469.jpg" descr="id:2147489776;FounderCES"/>
          <p:cNvPicPr/>
          <p:nvPr/>
        </p:nvPicPr>
        <p:blipFill>
          <a:blip r:embed="rId3"/>
          <a:stretch>
            <a:fillRect/>
          </a:stretch>
        </p:blipFill>
        <p:spPr>
          <a:xfrm>
            <a:off x="360854" y="3119874"/>
            <a:ext cx="2777909" cy="2016224"/>
          </a:xfrm>
          <a:prstGeom prst="rect">
            <a:avLst/>
          </a:prstGeom>
        </p:spPr>
      </p:pic>
      <p:pic>
        <p:nvPicPr>
          <p:cNvPr id="7" name="gyc470.jpg" descr="id:2147489783;FounderCES"/>
          <p:cNvPicPr/>
          <p:nvPr/>
        </p:nvPicPr>
        <p:blipFill>
          <a:blip r:embed="rId4"/>
          <a:stretch>
            <a:fillRect/>
          </a:stretch>
        </p:blipFill>
        <p:spPr>
          <a:xfrm>
            <a:off x="3762169" y="3021982"/>
            <a:ext cx="2505833" cy="2025440"/>
          </a:xfrm>
          <a:prstGeom prst="rect">
            <a:avLst/>
          </a:prstGeom>
        </p:spPr>
      </p:pic>
      <p:pic>
        <p:nvPicPr>
          <p:cNvPr id="8" name="gyc471.jpg" descr="id:2147489790;FounderCES"/>
          <p:cNvPicPr/>
          <p:nvPr/>
        </p:nvPicPr>
        <p:blipFill>
          <a:blip r:embed="rId5"/>
          <a:stretch>
            <a:fillRect/>
          </a:stretch>
        </p:blipFill>
        <p:spPr>
          <a:xfrm>
            <a:off x="6559116" y="2939187"/>
            <a:ext cx="2750859" cy="2223492"/>
          </a:xfrm>
          <a:prstGeom prst="rect">
            <a:avLst/>
          </a:prstGeom>
        </p:spPr>
      </p:pic>
      <p:pic>
        <p:nvPicPr>
          <p:cNvPr id="9" name="gyc472.jpg" descr="id:2147489797;FounderCES"/>
          <p:cNvPicPr/>
          <p:nvPr/>
        </p:nvPicPr>
        <p:blipFill>
          <a:blip r:embed="rId6"/>
          <a:stretch>
            <a:fillRect/>
          </a:stretch>
        </p:blipFill>
        <p:spPr>
          <a:xfrm>
            <a:off x="9481038" y="2759364"/>
            <a:ext cx="2346559" cy="2262317"/>
          </a:xfrm>
          <a:prstGeom prst="rect">
            <a:avLst/>
          </a:prstGeom>
        </p:spPr>
      </p:pic>
      <p:sp>
        <p:nvSpPr>
          <p:cNvPr id="10" name="矩形 9"/>
          <p:cNvSpPr/>
          <p:nvPr/>
        </p:nvSpPr>
        <p:spPr>
          <a:xfrm>
            <a:off x="1471858" y="5090491"/>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11" name="矩形 10"/>
          <p:cNvSpPr/>
          <p:nvPr/>
        </p:nvSpPr>
        <p:spPr>
          <a:xfrm>
            <a:off x="4768864" y="5047422"/>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13" name="矩形 12"/>
          <p:cNvSpPr/>
          <p:nvPr/>
        </p:nvSpPr>
        <p:spPr>
          <a:xfrm>
            <a:off x="7670120" y="5014960"/>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15" name="矩形 14"/>
          <p:cNvSpPr/>
          <p:nvPr/>
        </p:nvSpPr>
        <p:spPr>
          <a:xfrm>
            <a:off x="10543032" y="5090621"/>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2400" b="0">
              <a:solidFill>
                <a:srgbClr val="000000"/>
              </a:solidFill>
              <a:cs typeface="Times New Roman" panose="02020603050405020304" pitchFamily="18" charset="0"/>
            </a:endParaRPr>
          </a:p>
        </p:txBody>
      </p:sp>
      <p:sp>
        <p:nvSpPr>
          <p:cNvPr id="17" name="矩形 16"/>
          <p:cNvSpPr/>
          <p:nvPr/>
        </p:nvSpPr>
        <p:spPr>
          <a:xfrm>
            <a:off x="5403020" y="5661064"/>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66939"/>
            <a:ext cx="11485848" cy="3346237"/>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深圳中考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，某同学分别按照如图甲所示和如图乙所示的两种方式将电阻连接在一起，则（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的电压比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图甲与图乙的总功率比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图甲与图乙的总功率比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22.jpg" descr="id:2147489587;FounderCES"/>
          <p:cNvPicPr/>
          <p:nvPr/>
        </p:nvPicPr>
        <p:blipFill>
          <a:blip r:embed="rId2"/>
          <a:stretch>
            <a:fillRect/>
          </a:stretch>
        </p:blipFill>
        <p:spPr>
          <a:xfrm>
            <a:off x="7391350" y="2477611"/>
            <a:ext cx="3708130" cy="1961439"/>
          </a:xfrm>
          <a:prstGeom prst="rect">
            <a:avLst/>
          </a:prstGeom>
        </p:spPr>
      </p:pic>
      <p:sp>
        <p:nvSpPr>
          <p:cNvPr id="4" name="矩形 3"/>
          <p:cNvSpPr/>
          <p:nvPr/>
        </p:nvSpPr>
        <p:spPr>
          <a:xfrm>
            <a:off x="8543478" y="4423291"/>
            <a:ext cx="1576072"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p>
        </p:txBody>
      </p:sp>
      <p:sp>
        <p:nvSpPr>
          <p:cNvPr id="6" name="矩形 5"/>
          <p:cNvSpPr/>
          <p:nvPr/>
        </p:nvSpPr>
        <p:spPr>
          <a:xfrm>
            <a:off x="6063843" y="2324803"/>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9324"/>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）连接电路时应断开开关，闭合开关之前滑动变阻器的滑片应移到</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69.jpg" descr="id:2147489776;FounderCES"/>
          <p:cNvPicPr/>
          <p:nvPr/>
        </p:nvPicPr>
        <p:blipFill>
          <a:blip r:embed="rId2"/>
          <a:stretch>
            <a:fillRect/>
          </a:stretch>
        </p:blipFill>
        <p:spPr>
          <a:xfrm>
            <a:off x="4881419" y="2110506"/>
            <a:ext cx="2777909" cy="2016224"/>
          </a:xfrm>
          <a:prstGeom prst="rect">
            <a:avLst/>
          </a:prstGeom>
        </p:spPr>
      </p:pic>
      <p:sp>
        <p:nvSpPr>
          <p:cNvPr id="7" name="矩形 6"/>
          <p:cNvSpPr/>
          <p:nvPr/>
        </p:nvSpPr>
        <p:spPr>
          <a:xfrm>
            <a:off x="5992423" y="4081123"/>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11" name="矩形 10"/>
          <p:cNvSpPr/>
          <p:nvPr/>
        </p:nvSpPr>
        <p:spPr>
          <a:xfrm>
            <a:off x="5403020" y="4455594"/>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p>
        </p:txBody>
      </p:sp>
      <p:sp>
        <p:nvSpPr>
          <p:cNvPr id="13" name="矩形 12"/>
          <p:cNvSpPr/>
          <p:nvPr/>
        </p:nvSpPr>
        <p:spPr>
          <a:xfrm>
            <a:off x="10630954" y="1033990"/>
            <a:ext cx="389850" cy="461665"/>
          </a:xfrm>
          <a:prstGeom prst="rect">
            <a:avLst/>
          </a:prstGeom>
        </p:spPr>
        <p:txBody>
          <a:bodyPr wrap="none">
            <a:spAutoFit/>
          </a:bodyPr>
          <a:lstStyle/>
          <a:p>
            <a:r>
              <a:rPr lang="en-US" altLang="zh-CN" sz="2400" i="1"/>
              <a:t>A</a:t>
            </a:r>
            <a:endParaRPr lang="zh-CN" altLang="en-US"/>
          </a:p>
        </p:txBody>
      </p:sp>
      <p:sp>
        <p:nvSpPr>
          <p:cNvPr id="14" name="内容占位符 1"/>
          <p:cNvSpPr txBox="1"/>
          <p:nvPr/>
        </p:nvSpPr>
        <p:spPr bwMode="auto">
          <a:xfrm>
            <a:off x="361094" y="503505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电学实验普遍要求，</a:t>
            </a:r>
            <a:r>
              <a:rPr lang="zh-CN" altLang="zh-CN" u="wavy">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闭合开关前滑动变阻器滑片要移到阻值最大处</a:t>
            </a:r>
            <a:r>
              <a:rPr lang="en-US" altLang="zh-CN" u="wavy">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保护电路</a:t>
            </a:r>
            <a:endParaRPr lang="en-US"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15" name="箭头左.eps" descr="id:2147489122;FounderCES"/>
          <p:cNvPicPr/>
          <p:nvPr/>
        </p:nvPicPr>
        <p:blipFill>
          <a:blip r:embed="rId3"/>
          <a:stretch>
            <a:fillRect/>
          </a:stretch>
        </p:blipFill>
        <p:spPr>
          <a:xfrm>
            <a:off x="6284671" y="5575474"/>
            <a:ext cx="356568" cy="2814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6907"/>
            <a:ext cx="11485848" cy="2862322"/>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）小明试触时，发现电流表指针偏转如图乙所示，电路连接出现的问题为电流表</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填答案序号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测量范围选择过大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测量范围选择过小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正负接线柱接反</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70.jpg" descr="id:2147489783;FounderCES"/>
          <p:cNvPicPr/>
          <p:nvPr/>
        </p:nvPicPr>
        <p:blipFill>
          <a:blip r:embed="rId2"/>
          <a:stretch>
            <a:fillRect/>
          </a:stretch>
        </p:blipFill>
        <p:spPr>
          <a:xfrm>
            <a:off x="8111431" y="2313563"/>
            <a:ext cx="2138084" cy="1728192"/>
          </a:xfrm>
          <a:prstGeom prst="rect">
            <a:avLst/>
          </a:prstGeom>
        </p:spPr>
      </p:pic>
      <p:sp>
        <p:nvSpPr>
          <p:cNvPr id="4" name="矩形 3"/>
          <p:cNvSpPr/>
          <p:nvPr/>
        </p:nvSpPr>
        <p:spPr>
          <a:xfrm>
            <a:off x="8938022" y="3888776"/>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7" name="矩形 6"/>
          <p:cNvSpPr/>
          <p:nvPr/>
        </p:nvSpPr>
        <p:spPr>
          <a:xfrm>
            <a:off x="640182" y="2313563"/>
            <a:ext cx="407484" cy="461665"/>
          </a:xfrm>
          <a:prstGeom prst="rect">
            <a:avLst/>
          </a:prstGeom>
        </p:spPr>
        <p:txBody>
          <a:bodyPr wrap="none">
            <a:spAutoFit/>
          </a:bodyPr>
          <a:lstStyle/>
          <a:p>
            <a:r>
              <a:rPr lang="en-US" altLang="zh-CN" sz="2400"/>
              <a:t>C</a:t>
            </a:r>
            <a:endParaRPr lang="zh-CN" altLang="en-US"/>
          </a:p>
        </p:txBody>
      </p:sp>
      <p:sp>
        <p:nvSpPr>
          <p:cNvPr id="8" name="内容占位符 1"/>
          <p:cNvSpPr txBox="1"/>
          <p:nvPr/>
        </p:nvSpPr>
        <p:spPr bwMode="auto">
          <a:xfrm>
            <a:off x="360854" y="465194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电路中电流表接线必须使电流正入负出，否则，电流表指针将向反向偏转</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
        <p:nvSpPr>
          <p:cNvPr id="11" name="矩形 10"/>
          <p:cNvSpPr/>
          <p:nvPr/>
        </p:nvSpPr>
        <p:spPr>
          <a:xfrm>
            <a:off x="8398950" y="4221914"/>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）排除故障后，移动滑动变阻器的滑片到某一位置时电压表示数为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，为了让灯泡正常发光，滑片应向</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）端移动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69.jpg" descr="id:2147489776;FounderCES"/>
          <p:cNvPicPr/>
          <p:nvPr/>
        </p:nvPicPr>
        <p:blipFill>
          <a:blip r:embed="rId2"/>
          <a:stretch>
            <a:fillRect/>
          </a:stretch>
        </p:blipFill>
        <p:spPr>
          <a:xfrm>
            <a:off x="4881419" y="2163848"/>
            <a:ext cx="2777909" cy="2016224"/>
          </a:xfrm>
          <a:prstGeom prst="rect">
            <a:avLst/>
          </a:prstGeom>
        </p:spPr>
      </p:pic>
      <p:sp>
        <p:nvSpPr>
          <p:cNvPr id="7" name="矩形 6"/>
          <p:cNvSpPr/>
          <p:nvPr/>
        </p:nvSpPr>
        <p:spPr>
          <a:xfrm>
            <a:off x="5992423" y="4134465"/>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11" name="矩形 10"/>
          <p:cNvSpPr/>
          <p:nvPr/>
        </p:nvSpPr>
        <p:spPr>
          <a:xfrm>
            <a:off x="5403020" y="4508936"/>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p>
        </p:txBody>
      </p:sp>
      <p:sp>
        <p:nvSpPr>
          <p:cNvPr id="13" name="矩形 12"/>
          <p:cNvSpPr/>
          <p:nvPr/>
        </p:nvSpPr>
        <p:spPr>
          <a:xfrm>
            <a:off x="3950318" y="1385960"/>
            <a:ext cx="699230" cy="461665"/>
          </a:xfrm>
          <a:prstGeom prst="rect">
            <a:avLst/>
          </a:prstGeom>
        </p:spPr>
        <p:txBody>
          <a:bodyPr wrap="none">
            <a:spAutoFit/>
          </a:bodyPr>
          <a:lstStyle/>
          <a:p>
            <a:r>
              <a:rPr lang="en-US" altLang="zh-CN" sz="2400" i="1"/>
              <a:t>B</a:t>
            </a:r>
            <a:r>
              <a:rPr lang="zh-CN" altLang="zh-CN" sz="2400">
                <a:cs typeface="Times New Roman" panose="02020603050405020304" pitchFamily="18" charset="0"/>
              </a:rPr>
              <a:t>　</a:t>
            </a:r>
            <a:endParaRPr lang="zh-CN" altLang="en-US"/>
          </a:p>
        </p:txBody>
      </p:sp>
      <p:sp>
        <p:nvSpPr>
          <p:cNvPr id="14" name="内容占位符 1"/>
          <p:cNvSpPr txBox="1"/>
          <p:nvPr/>
        </p:nvSpPr>
        <p:spPr bwMode="auto">
          <a:xfrm>
            <a:off x="341749" y="503505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要想让灯泡正常发光，必须把灯泡两端电压调成</a:t>
            </a:r>
            <a:r>
              <a:rPr lang="en-US" altLang="zh-CN">
                <a:latin typeface="Times New Roman" panose="02020603050405020304" pitchFamily="18" charset="0"/>
                <a:ea typeface="宋体" panose="02010600030101010101" pitchFamily="2" charset="-122"/>
                <a:cs typeface="Times New Roman" panose="02020603050405020304" pitchFamily="18" charset="0"/>
              </a:rPr>
              <a:t>2.5 V</a:t>
            </a:r>
            <a:r>
              <a:rPr lang="zh-CN" altLang="zh-CN">
                <a:latin typeface="Times New Roman" panose="02020603050405020304" pitchFamily="18" charset="0"/>
                <a:ea typeface="宋体" panose="02010600030101010101" pitchFamily="2" charset="-122"/>
                <a:cs typeface="Times New Roman" panose="02020603050405020304" pitchFamily="18" charset="0"/>
              </a:rPr>
              <a:t>，电压表示数为</a:t>
            </a:r>
            <a:r>
              <a:rPr lang="en-US" altLang="zh-CN">
                <a:latin typeface="Times New Roman" panose="02020603050405020304" pitchFamily="18" charset="0"/>
                <a:ea typeface="宋体" panose="02010600030101010101" pitchFamily="2" charset="-122"/>
                <a:cs typeface="Times New Roman" panose="02020603050405020304" pitchFamily="18" charset="0"/>
              </a:rPr>
              <a:t>2.1 V</a:t>
            </a:r>
            <a:r>
              <a:rPr lang="zh-CN" altLang="zh-CN">
                <a:latin typeface="Times New Roman" panose="02020603050405020304" pitchFamily="18" charset="0"/>
                <a:ea typeface="宋体" panose="02010600030101010101" pitchFamily="2" charset="-122"/>
                <a:cs typeface="Times New Roman" panose="02020603050405020304" pitchFamily="18" charset="0"/>
              </a:rPr>
              <a:t>时，滑片应向</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端移动，才能使灯泡两端电压达到</a:t>
            </a:r>
            <a:r>
              <a:rPr lang="en-US" altLang="zh-CN">
                <a:latin typeface="Times New Roman" panose="02020603050405020304" pitchFamily="18" charset="0"/>
                <a:ea typeface="宋体" panose="02010600030101010101" pitchFamily="2" charset="-122"/>
                <a:cs typeface="Times New Roman" panose="02020603050405020304" pitchFamily="18" charset="0"/>
              </a:rPr>
              <a:t>2.5 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4026"/>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）移动滑片使灯泡正常发光，电流表示数如图丙所示，灯泡的额定功率为</a:t>
            </a:r>
            <a:r>
              <a:rPr lang="en-US" altLang="zh-CN" b="1" i="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71.jpg" descr="id:2147489790;FounderCES"/>
          <p:cNvPicPr/>
          <p:nvPr/>
        </p:nvPicPr>
        <p:blipFill>
          <a:blip r:embed="rId2"/>
          <a:stretch>
            <a:fillRect/>
          </a:stretch>
        </p:blipFill>
        <p:spPr>
          <a:xfrm>
            <a:off x="8614410" y="1582420"/>
            <a:ext cx="2882265" cy="2253615"/>
          </a:xfrm>
          <a:prstGeom prst="rect">
            <a:avLst/>
          </a:prstGeom>
        </p:spPr>
      </p:pic>
      <p:sp>
        <p:nvSpPr>
          <p:cNvPr id="4" name="矩形 3"/>
          <p:cNvSpPr/>
          <p:nvPr/>
        </p:nvSpPr>
        <p:spPr>
          <a:xfrm>
            <a:off x="9856844" y="3718773"/>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7" name="矩形 6"/>
          <p:cNvSpPr/>
          <p:nvPr/>
        </p:nvSpPr>
        <p:spPr>
          <a:xfrm>
            <a:off x="10587749" y="1102227"/>
            <a:ext cx="723275" cy="461665"/>
          </a:xfrm>
          <a:prstGeom prst="rect">
            <a:avLst/>
          </a:prstGeom>
        </p:spPr>
        <p:txBody>
          <a:bodyPr wrap="none">
            <a:spAutoFit/>
          </a:bodyPr>
          <a:lstStyle/>
          <a:p>
            <a:r>
              <a:rPr lang="en-US" altLang="zh-CN" sz="2400"/>
              <a:t>0.75</a:t>
            </a:r>
            <a:endParaRPr lang="zh-CN" altLang="en-US"/>
          </a:p>
        </p:txBody>
      </p:sp>
      <p:sp>
        <p:nvSpPr>
          <p:cNvPr id="8" name="内容占位符 1"/>
          <p:cNvSpPr txBox="1"/>
          <p:nvPr/>
        </p:nvSpPr>
        <p:spPr bwMode="auto">
          <a:xfrm>
            <a:off x="622299" y="1630045"/>
            <a:ext cx="7273107" cy="1747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由电流表示数可知，灯泡正常发光时，电流为</a:t>
            </a:r>
            <a:r>
              <a:rPr lang="en-US" altLang="zh-CN" dirty="0">
                <a:latin typeface="Times New Roman" panose="02020603050405020304" pitchFamily="18" charset="0"/>
                <a:ea typeface="宋体" panose="02010600030101010101" pitchFamily="2" charset="-122"/>
                <a:cs typeface="Times New Roman" panose="02020603050405020304" pitchFamily="18" charset="0"/>
              </a:rPr>
              <a:t>0.3 A</a:t>
            </a:r>
            <a:r>
              <a:rPr lang="zh-CN" altLang="zh-CN" dirty="0">
                <a:latin typeface="Times New Roman" panose="02020603050405020304" pitchFamily="18" charset="0"/>
                <a:ea typeface="宋体" panose="02010600030101010101" pitchFamily="2" charset="-122"/>
                <a:cs typeface="Times New Roman" panose="02020603050405020304" pitchFamily="18" charset="0"/>
              </a:rPr>
              <a:t>，灯泡的额定功率</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latin typeface="Times New Roman" panose="02020603050405020304" pitchFamily="18" charset="0"/>
                <a:ea typeface="宋体" panose="02010600030101010101" pitchFamily="2" charset="-122"/>
                <a:cs typeface="Times New Roman" panose="02020603050405020304" pitchFamily="18" charset="0"/>
              </a:rPr>
              <a:t>额</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latin typeface="Times New Roman" panose="02020603050405020304" pitchFamily="18" charset="0"/>
                <a:ea typeface="宋体" panose="02010600030101010101" pitchFamily="2" charset="-122"/>
                <a:cs typeface="Times New Roman" panose="02020603050405020304" pitchFamily="18" charset="0"/>
              </a:rPr>
              <a:t>额</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2.5 V</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0.3 A</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0.75 W.</a:t>
            </a:r>
          </a:p>
        </p:txBody>
      </p:sp>
      <p:sp>
        <p:nvSpPr>
          <p:cNvPr id="11" name="矩形 10"/>
          <p:cNvSpPr/>
          <p:nvPr/>
        </p:nvSpPr>
        <p:spPr>
          <a:xfrm>
            <a:off x="9277790" y="4078406"/>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p>
        </p:txBody>
      </p:sp>
      <p:sp>
        <p:nvSpPr>
          <p:cNvPr id="5" name="内容占位符 1"/>
          <p:cNvSpPr>
            <a:spLocks noGrp="1"/>
          </p:cNvSpPr>
          <p:nvPr/>
        </p:nvSpPr>
        <p:spPr>
          <a:xfrm>
            <a:off x="360680" y="3651885"/>
            <a:ext cx="7456805" cy="1355090"/>
          </a:xfrm>
          <a:prstGeom prst="rect">
            <a:avLst/>
          </a:prstGeom>
          <a:noFill/>
          <a:ln>
            <a:noFill/>
          </a:ln>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）小明同学通过计算发现在不同功率下灯泡的电阻不同，主要原因是灯泡的电阻受</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的影响</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矩形 12"/>
          <p:cNvSpPr/>
          <p:nvPr/>
        </p:nvSpPr>
        <p:spPr>
          <a:xfrm>
            <a:off x="4870862" y="4148873"/>
            <a:ext cx="803425"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温度</a:t>
            </a:r>
            <a:endParaRPr lang="zh-CN" altLang="zh-CN" sz="900">
              <a:solidFill>
                <a:srgbClr val="000000"/>
              </a:solidFill>
              <a:cs typeface="Times New Roman" panose="02020603050405020304" pitchFamily="18" charset="0"/>
            </a:endParaRPr>
          </a:p>
        </p:txBody>
      </p:sp>
      <p:sp>
        <p:nvSpPr>
          <p:cNvPr id="14" name="内容占位符 1"/>
          <p:cNvSpPr txBox="1"/>
          <p:nvPr/>
        </p:nvSpPr>
        <p:spPr bwMode="auto">
          <a:xfrm>
            <a:off x="622474" y="5040451"/>
            <a:ext cx="11485848" cy="829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灯丝电阻与温度有关，灯丝电阻随温度升高而增大</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1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03873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）在测量小灯泡电功率拓展实验中，电流表坏了，老师给同学们提</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供了一个阻值为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的定值电阻和一个单刀双掷开关，借助部分现有的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实验器材，设计了如图丁所示的实验电路图，下面是某同学的实验步骤：</a:t>
            </a:r>
            <a:endParaRPr lang="zh-CN" altLang="zh-CN" sz="1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连接好实验电路，闭合开关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拨到触点</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，移动滑片，使</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电压表的示数为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保持滑片的位置不动，再将开关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拨到触点</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，读出电压表的示数为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小灯泡额定功率的表达式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72.jpg" descr="id:2147489797;FounderCES"/>
          <p:cNvPicPr/>
          <p:nvPr/>
        </p:nvPicPr>
        <p:blipFill>
          <a:blip r:embed="rId2"/>
          <a:stretch>
            <a:fillRect/>
          </a:stretch>
        </p:blipFill>
        <p:spPr>
          <a:xfrm>
            <a:off x="9731218" y="980728"/>
            <a:ext cx="2091302" cy="2016224"/>
          </a:xfrm>
          <a:prstGeom prst="rect">
            <a:avLst/>
          </a:prstGeom>
        </p:spPr>
      </p:pic>
      <p:sp>
        <p:nvSpPr>
          <p:cNvPr id="4" name="矩形 3"/>
          <p:cNvSpPr/>
          <p:nvPr/>
        </p:nvSpPr>
        <p:spPr>
          <a:xfrm>
            <a:off x="10631710" y="2852936"/>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2400" b="0">
              <a:solidFill>
                <a:srgbClr val="000000"/>
              </a:solidFill>
              <a:cs typeface="Times New Roman" panose="02020603050405020304" pitchFamily="18" charset="0"/>
            </a:endParaRPr>
          </a:p>
        </p:txBody>
      </p:sp>
      <p:sp>
        <p:nvSpPr>
          <p:cNvPr id="5" name="矩形 4"/>
          <p:cNvSpPr/>
          <p:nvPr/>
        </p:nvSpPr>
        <p:spPr>
          <a:xfrm>
            <a:off x="10013752" y="3231560"/>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p>
        </p:txBody>
      </p:sp>
      <mc:AlternateContent xmlns:mc="http://schemas.openxmlformats.org/markup-compatibility/2006" xmlns:a14="http://schemas.microsoft.com/office/drawing/2010/main">
        <mc:Choice Requires="a14">
          <p:sp>
            <p:nvSpPr>
              <p:cNvPr id="7" name="矩形 6"/>
              <p:cNvSpPr/>
              <p:nvPr/>
            </p:nvSpPr>
            <p:spPr>
              <a:xfrm>
                <a:off x="4743030" y="3742910"/>
                <a:ext cx="1574470" cy="1039259"/>
              </a:xfrm>
              <a:prstGeom prst="rect">
                <a:avLst/>
              </a:prstGeom>
            </p:spPr>
            <p:txBody>
              <a:bodyPr wrap="none">
                <a:spAutoFit/>
              </a:bodyPr>
              <a:lstStyle/>
              <a:p>
                <a:pPr algn="just">
                  <a:lnSpc>
                    <a:spcPct val="150000"/>
                  </a:lnSpc>
                  <a:spcAft>
                    <a:spcPts val="0"/>
                  </a:spcAft>
                </a:pPr>
                <a:r>
                  <a:rPr lang="en-US" altLang="zh-CN" sz="2400" i="1">
                    <a:cs typeface="Times New Roman" panose="02020603050405020304" pitchFamily="18" charset="0"/>
                  </a:rPr>
                  <a:t>U</a:t>
                </a:r>
                <a:r>
                  <a:rPr lang="zh-CN" altLang="zh-CN" sz="2400" baseline="-25000">
                    <a:cs typeface="Times New Roman" panose="02020603050405020304" pitchFamily="18" charset="0"/>
                  </a:rPr>
                  <a:t>额</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i="1">
                            <a:latin typeface="Cambria Math" panose="02040503050406030204" pitchFamily="18" charset="0"/>
                            <a:cs typeface="Times New Roman" panose="02020603050405020304" pitchFamily="18" charset="0"/>
                          </a:rPr>
                          <m:t>U</m:t>
                        </m:r>
                        <m:r>
                          <a:rPr lang="zh-CN" altLang="zh-CN" sz="2400" i="1">
                            <a:latin typeface="Cambria Math" panose="02040503050406030204" pitchFamily="18" charset="0"/>
                            <a:cs typeface="Times New Roman" panose="02020603050405020304" pitchFamily="18" charset="0"/>
                          </a:rPr>
                          <m:t>－</m:t>
                        </m:r>
                        <m:r>
                          <m:rPr>
                            <m:nor/>
                          </m:rPr>
                          <a:rPr lang="en-US" altLang="zh-CN" sz="2400" i="1">
                            <a:latin typeface="Cambria Math" panose="02040503050406030204" pitchFamily="18" charset="0"/>
                            <a:cs typeface="Times New Roman" panose="02020603050405020304" pitchFamily="18" charset="0"/>
                          </a:rPr>
                          <m:t>U</m:t>
                        </m:r>
                        <m:r>
                          <m:rPr>
                            <m:nor/>
                          </m:rPr>
                          <a:rPr lang="zh-CN" altLang="zh-CN" sz="2400" baseline="-25000">
                            <a:latin typeface="Cambria Math" panose="02040503050406030204" pitchFamily="18" charset="0"/>
                            <a:cs typeface="Times New Roman" panose="02020603050405020304" pitchFamily="18" charset="0"/>
                          </a:rPr>
                          <m:t>额</m:t>
                        </m:r>
                      </m:num>
                      <m:den>
                        <m:sSub>
                          <m:sSub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latin typeface="Cambria Math" panose="02040503050406030204" pitchFamily="18" charset="0"/>
                                <a:cs typeface="Times New Roman" panose="02020603050405020304" pitchFamily="18" charset="0"/>
                              </a:rPr>
                              <m:t>𝑹</m:t>
                            </m:r>
                          </m:e>
                          <m:sub>
                            <m:r>
                              <a:rPr lang="en-US" altLang="zh-CN" sz="2400" i="1">
                                <a:latin typeface="Cambria Math" panose="02040503050406030204" pitchFamily="18" charset="0"/>
                                <a:cs typeface="Times New Roman" panose="02020603050405020304" pitchFamily="18" charset="0"/>
                              </a:rPr>
                              <m:t>𝟎</m:t>
                            </m:r>
                          </m:sub>
                        </m:sSub>
                      </m:den>
                    </m:f>
                  </m:oMath>
                </a14:m>
                <a:endParaRPr lang="zh-CN" altLang="zh-CN" sz="900">
                  <a:solidFill>
                    <a:srgbClr val="000000"/>
                  </a:solidFill>
                  <a:cs typeface="Times New Roman" panose="02020603050405020304" pitchFamily="18" charset="0"/>
                </a:endParaRPr>
              </a:p>
            </p:txBody>
          </p:sp>
        </mc:Choice>
        <mc:Fallback xmlns="">
          <p:sp>
            <p:nvSpPr>
              <p:cNvPr id="7" name="矩形 6"/>
              <p:cNvSpPr>
                <a:spLocks noRot="1" noChangeAspect="1" noMove="1" noResize="1" noEditPoints="1" noAdjustHandles="1" noChangeArrowheads="1" noChangeShapeType="1" noTextEdit="1"/>
              </p:cNvSpPr>
              <p:nvPr/>
            </p:nvSpPr>
            <p:spPr>
              <a:xfrm>
                <a:off x="4743030" y="3742910"/>
                <a:ext cx="1574470" cy="1039259"/>
              </a:xfrm>
              <a:prstGeom prst="rect">
                <a:avLst/>
              </a:prstGeom>
              <a:blipFill rotWithShape="1">
                <a:blip r:embed="rId3"/>
                <a:stretch>
                  <a:fillRect l="-14" t="-21" r="33" b="6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内容占位符 1"/>
              <p:cNvSpPr txBox="1"/>
              <p:nvPr/>
            </p:nvSpPr>
            <p:spPr bwMode="auto">
              <a:xfrm>
                <a:off x="366628" y="4725144"/>
                <a:ext cx="11485848" cy="151438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是灯泡两端的额定电压，</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是灯泡与</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的总电压，灯泡的额定功率</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额</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额</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额</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sub>
                        </m:sSub>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额</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dirty="0">
                            <a:latin typeface="Times New Roman" panose="02020603050405020304" pitchFamily="18" charset="0"/>
                            <a:ea typeface="宋体" panose="02010600030101010101" pitchFamily="2" charset="-122"/>
                            <a:cs typeface="Times New Roman" panose="02020603050405020304" pitchFamily="18" charset="0"/>
                          </a:rPr>
                          <m:t>U</m:t>
                        </m:r>
                        <m:r>
                          <a:rPr lang="zh-CN"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i="1">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额</m:t>
                        </m:r>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66628" y="4725144"/>
                <a:ext cx="11485848" cy="1514389"/>
              </a:xfrm>
              <a:prstGeom prst="rect">
                <a:avLst/>
              </a:prstGeom>
              <a:blipFill rotWithShape="1">
                <a:blip r:embed="rId4"/>
                <a:stretch>
                  <a:fillRect l="-2" t="-7" r="2" b="-473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04658"/>
            <a:ext cx="11485848" cy="576248"/>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探究影响电流热效应的因素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r368.jpg" descr="id:2147489804;FounderCES"/>
          <p:cNvPicPr/>
          <p:nvPr/>
        </p:nvPicPr>
        <p:blipFill>
          <a:blip r:embed="rId2"/>
          <a:stretch>
            <a:fillRect/>
          </a:stretch>
        </p:blipFill>
        <p:spPr>
          <a:xfrm>
            <a:off x="2488957" y="2387338"/>
            <a:ext cx="3006149" cy="1800200"/>
          </a:xfrm>
          <a:prstGeom prst="rect">
            <a:avLst/>
          </a:prstGeom>
        </p:spPr>
      </p:pic>
      <p:pic>
        <p:nvPicPr>
          <p:cNvPr id="5" name="tr369.jpg" descr="id:2147489811;FounderCES"/>
          <p:cNvPicPr/>
          <p:nvPr/>
        </p:nvPicPr>
        <p:blipFill>
          <a:blip r:embed="rId3"/>
          <a:stretch>
            <a:fillRect/>
          </a:stretch>
        </p:blipFill>
        <p:spPr>
          <a:xfrm>
            <a:off x="6671270" y="2552053"/>
            <a:ext cx="2310105" cy="1635485"/>
          </a:xfrm>
          <a:prstGeom prst="rect">
            <a:avLst/>
          </a:prstGeom>
        </p:spPr>
      </p:pic>
      <p:sp>
        <p:nvSpPr>
          <p:cNvPr id="7" name="矩形 6"/>
          <p:cNvSpPr/>
          <p:nvPr/>
        </p:nvSpPr>
        <p:spPr>
          <a:xfrm>
            <a:off x="3817399" y="4189582"/>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8" name="矩形 7"/>
          <p:cNvSpPr/>
          <p:nvPr/>
        </p:nvSpPr>
        <p:spPr>
          <a:xfrm>
            <a:off x="7489807" y="4001321"/>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9" name="矩形 8"/>
          <p:cNvSpPr/>
          <p:nvPr/>
        </p:nvSpPr>
        <p:spPr>
          <a:xfrm>
            <a:off x="5002872" y="458094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746125"/>
            <a:ext cx="11485880" cy="5808345"/>
          </a:xfrm>
        </p:spPr>
        <p:txBody>
          <a:bodyPr>
            <a:noAutofit/>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）为了探究电流通过电阻产生的热量与电流的关系，小明设计了如图甲所示的装置，在烧瓶内安装一根</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电阻丝并插入一支温度计，该实验通过比较</a:t>
            </a:r>
            <a:r>
              <a:rPr lang="zh-CN" altLang="zh-CN"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来判断通电的电阻丝产生的热量多少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下列的探究实例中，也是采用这种研究方法的是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力是看不见的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可以通过力的作用效果认识它</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探究电流与电压、电阻的关系</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用总电阻表示同一段电路中串联的两个电阻</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实验中烧瓶内液体小明选择了煤油而不是水，这样选择</a:t>
            </a:r>
          </a:p>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的理由是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sym typeface="+mn-ea"/>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sym typeface="+mn-ea"/>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endParaRPr lang="en-US" altLang="zh-CN" sz="1100"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r368.jpg" descr="id:2147489804;FounderCES"/>
          <p:cNvPicPr/>
          <p:nvPr/>
        </p:nvPicPr>
        <p:blipFill>
          <a:blip r:embed="rId2"/>
          <a:stretch>
            <a:fillRect/>
          </a:stretch>
        </p:blipFill>
        <p:spPr>
          <a:xfrm>
            <a:off x="8543925" y="2776220"/>
            <a:ext cx="3127375" cy="2444750"/>
          </a:xfrm>
          <a:prstGeom prst="rect">
            <a:avLst/>
          </a:prstGeom>
        </p:spPr>
      </p:pic>
      <p:sp>
        <p:nvSpPr>
          <p:cNvPr id="5" name="矩形 4"/>
          <p:cNvSpPr/>
          <p:nvPr/>
        </p:nvSpPr>
        <p:spPr>
          <a:xfrm>
            <a:off x="9911630" y="5148784"/>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7" name="矩形 6"/>
          <p:cNvSpPr/>
          <p:nvPr/>
        </p:nvSpPr>
        <p:spPr>
          <a:xfrm>
            <a:off x="9217491" y="1349560"/>
            <a:ext cx="2350323" cy="461665"/>
          </a:xfrm>
          <a:prstGeom prst="rect">
            <a:avLst/>
          </a:prstGeom>
        </p:spPr>
        <p:txBody>
          <a:bodyPr wrap="none">
            <a:spAutoFit/>
          </a:bodyPr>
          <a:lstStyle/>
          <a:p>
            <a:r>
              <a:rPr lang="zh-CN" altLang="zh-CN" sz="2400">
                <a:cs typeface="Times New Roman" panose="02020603050405020304" pitchFamily="18" charset="0"/>
              </a:rPr>
              <a:t>温度计示数变化</a:t>
            </a:r>
            <a:endParaRPr lang="zh-CN" altLang="en-US"/>
          </a:p>
        </p:txBody>
      </p:sp>
      <p:sp>
        <p:nvSpPr>
          <p:cNvPr id="9" name="矩形 8"/>
          <p:cNvSpPr/>
          <p:nvPr/>
        </p:nvSpPr>
        <p:spPr>
          <a:xfrm>
            <a:off x="859090" y="2493812"/>
            <a:ext cx="407484" cy="461665"/>
          </a:xfrm>
          <a:prstGeom prst="rect">
            <a:avLst/>
          </a:prstGeom>
        </p:spPr>
        <p:txBody>
          <a:bodyPr wrap="none">
            <a:spAutoFit/>
          </a:bodyPr>
          <a:lstStyle/>
          <a:p>
            <a:r>
              <a:rPr lang="en-US" altLang="zh-CN" sz="2400"/>
              <a:t>A</a:t>
            </a:r>
            <a:endParaRPr lang="zh-CN" altLang="en-US"/>
          </a:p>
        </p:txBody>
      </p:sp>
      <p:sp>
        <p:nvSpPr>
          <p:cNvPr id="11" name="矩形 10"/>
          <p:cNvSpPr/>
          <p:nvPr/>
        </p:nvSpPr>
        <p:spPr>
          <a:xfrm>
            <a:off x="1775016" y="5157011"/>
            <a:ext cx="2969083" cy="461665"/>
          </a:xfrm>
          <a:prstGeom prst="rect">
            <a:avLst/>
          </a:prstGeom>
        </p:spPr>
        <p:txBody>
          <a:bodyPr wrap="none">
            <a:spAutoFit/>
          </a:bodyPr>
          <a:lstStyle/>
          <a:p>
            <a:r>
              <a:rPr lang="zh-CN" altLang="zh-CN" sz="2400">
                <a:cs typeface="Times New Roman" panose="02020603050405020304" pitchFamily="18" charset="0"/>
              </a:rPr>
              <a:t>煤油的比热容较小，</a:t>
            </a:r>
            <a:endParaRPr lang="zh-CN" altLang="en-US"/>
          </a:p>
        </p:txBody>
      </p:sp>
      <p:sp>
        <p:nvSpPr>
          <p:cNvPr id="13" name="矩形 12"/>
          <p:cNvSpPr/>
          <p:nvPr/>
        </p:nvSpPr>
        <p:spPr>
          <a:xfrm>
            <a:off x="4511147" y="5157739"/>
            <a:ext cx="1731564" cy="461665"/>
          </a:xfrm>
          <a:prstGeom prst="rect">
            <a:avLst/>
          </a:prstGeom>
        </p:spPr>
        <p:txBody>
          <a:bodyPr wrap="none">
            <a:spAutoFit/>
          </a:bodyPr>
          <a:lstStyle/>
          <a:p>
            <a:r>
              <a:rPr lang="zh-CN" altLang="zh-CN" sz="2400">
                <a:cs typeface="Times New Roman" panose="02020603050405020304" pitchFamily="18" charset="0"/>
              </a:rPr>
              <a:t>升温明显　</a:t>
            </a:r>
            <a:endParaRPr lang="zh-CN" altLang="en-US"/>
          </a:p>
        </p:txBody>
      </p:sp>
      <p:sp>
        <p:nvSpPr>
          <p:cNvPr id="3" name="矩形 2"/>
          <p:cNvSpPr/>
          <p:nvPr/>
        </p:nvSpPr>
        <p:spPr>
          <a:xfrm>
            <a:off x="9263087" y="558678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）小明测量烧瓶内液体的温度后闭合开关，通电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后再测量烧瓶内液体的温度，得到温度的升高量填入表中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然后移动滑动变阻器滑片改变电流大小，重复上述操作，获得第二组数据，如表所示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2530584"/>
          <a:ext cx="5904658" cy="1997394"/>
        </p:xfrm>
        <a:graphic>
          <a:graphicData uri="http://schemas.openxmlformats.org/drawingml/2006/table">
            <a:tbl>
              <a:tblPr firstRow="1" firstCol="1" bandRow="1"/>
              <a:tblGrid>
                <a:gridCol w="720080">
                  <a:extLst>
                    <a:ext uri="{9D8B030D-6E8A-4147-A177-3AD203B41FA5}">
                      <a16:colId xmlns:a16="http://schemas.microsoft.com/office/drawing/2014/main" val="20000"/>
                    </a:ext>
                  </a:extLst>
                </a:gridCol>
                <a:gridCol w="1181220">
                  <a:extLst>
                    <a:ext uri="{9D8B030D-6E8A-4147-A177-3AD203B41FA5}">
                      <a16:colId xmlns:a16="http://schemas.microsoft.com/office/drawing/2014/main" val="20001"/>
                    </a:ext>
                  </a:extLst>
                </a:gridCol>
                <a:gridCol w="823927">
                  <a:extLst>
                    <a:ext uri="{9D8B030D-6E8A-4147-A177-3AD203B41FA5}">
                      <a16:colId xmlns:a16="http://schemas.microsoft.com/office/drawing/2014/main" val="20002"/>
                    </a:ext>
                  </a:extLst>
                </a:gridCol>
                <a:gridCol w="794858">
                  <a:extLst>
                    <a:ext uri="{9D8B030D-6E8A-4147-A177-3AD203B41FA5}">
                      <a16:colId xmlns:a16="http://schemas.microsoft.com/office/drawing/2014/main" val="20003"/>
                    </a:ext>
                  </a:extLst>
                </a:gridCol>
                <a:gridCol w="2384573">
                  <a:extLst>
                    <a:ext uri="{9D8B030D-6E8A-4147-A177-3AD203B41FA5}">
                      <a16:colId xmlns:a16="http://schemas.microsoft.com/office/drawing/2014/main" val="20004"/>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通电时间</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温度升高量</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0.6</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内容占位符 1"/>
          <p:cNvSpPr txBox="1"/>
          <p:nvPr/>
        </p:nvSpPr>
        <p:spPr bwMode="auto">
          <a:xfrm>
            <a:off x="360854" y="486916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由此得出：同一导体，在通电时间相等时，电流</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，其产生的热量</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r368.jpg" descr="id:2147489804;FounderCES"/>
          <p:cNvPicPr/>
          <p:nvPr/>
        </p:nvPicPr>
        <p:blipFill>
          <a:blip r:embed="rId2"/>
          <a:stretch>
            <a:fillRect/>
          </a:stretch>
        </p:blipFill>
        <p:spPr>
          <a:xfrm>
            <a:off x="6671270" y="2204864"/>
            <a:ext cx="2765657" cy="1656184"/>
          </a:xfrm>
          <a:prstGeom prst="rect">
            <a:avLst/>
          </a:prstGeom>
        </p:spPr>
      </p:pic>
      <p:sp>
        <p:nvSpPr>
          <p:cNvPr id="7" name="矩形 6"/>
          <p:cNvSpPr/>
          <p:nvPr/>
        </p:nvSpPr>
        <p:spPr>
          <a:xfrm>
            <a:off x="8183438" y="3861048"/>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pic>
        <p:nvPicPr>
          <p:cNvPr id="8" name="tr369.jpg" descr="id:2147489811;FounderCES"/>
          <p:cNvPicPr/>
          <p:nvPr/>
        </p:nvPicPr>
        <p:blipFill>
          <a:blip r:embed="rId3"/>
          <a:stretch>
            <a:fillRect/>
          </a:stretch>
        </p:blipFill>
        <p:spPr>
          <a:xfrm>
            <a:off x="9737725" y="2191924"/>
            <a:ext cx="2310105" cy="1635485"/>
          </a:xfrm>
          <a:prstGeom prst="rect">
            <a:avLst/>
          </a:prstGeom>
        </p:spPr>
      </p:pic>
      <p:sp>
        <p:nvSpPr>
          <p:cNvPr id="9" name="矩形 8"/>
          <p:cNvSpPr/>
          <p:nvPr/>
        </p:nvSpPr>
        <p:spPr>
          <a:xfrm>
            <a:off x="10559702" y="3772036"/>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10" name="矩形 9"/>
          <p:cNvSpPr/>
          <p:nvPr/>
        </p:nvSpPr>
        <p:spPr>
          <a:xfrm>
            <a:off x="8702242" y="425540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
        <p:nvSpPr>
          <p:cNvPr id="11" name="矩形 10"/>
          <p:cNvSpPr/>
          <p:nvPr/>
        </p:nvSpPr>
        <p:spPr>
          <a:xfrm>
            <a:off x="6887294" y="4943703"/>
            <a:ext cx="803425" cy="461665"/>
          </a:xfrm>
          <a:prstGeom prst="rect">
            <a:avLst/>
          </a:prstGeom>
        </p:spPr>
        <p:txBody>
          <a:bodyPr wrap="none">
            <a:spAutoFit/>
          </a:bodyPr>
          <a:lstStyle/>
          <a:p>
            <a:r>
              <a:rPr lang="zh-CN" altLang="zh-CN" sz="2400">
                <a:cs typeface="Times New Roman" panose="02020603050405020304" pitchFamily="18" charset="0"/>
              </a:rPr>
              <a:t>越大</a:t>
            </a:r>
            <a:endParaRPr lang="zh-CN" altLang="en-US"/>
          </a:p>
        </p:txBody>
      </p:sp>
      <p:sp>
        <p:nvSpPr>
          <p:cNvPr id="13" name="矩形 12"/>
          <p:cNvSpPr/>
          <p:nvPr/>
        </p:nvSpPr>
        <p:spPr>
          <a:xfrm>
            <a:off x="9990389" y="4950856"/>
            <a:ext cx="803425" cy="461665"/>
          </a:xfrm>
          <a:prstGeom prst="rect">
            <a:avLst/>
          </a:prstGeom>
        </p:spPr>
        <p:txBody>
          <a:bodyPr wrap="none">
            <a:spAutoFit/>
          </a:bodyPr>
          <a:lstStyle/>
          <a:p>
            <a:r>
              <a:rPr lang="zh-CN" altLang="zh-CN" sz="2400">
                <a:cs typeface="Times New Roman" panose="02020603050405020304" pitchFamily="18" charset="0"/>
              </a:rPr>
              <a:t>越多</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09322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）若要探究电流通过电阻产生热量与电阻的关系，可选择图乙中</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）烧瓶电阻与图甲中的烧瓶电阻</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r368.jpg" descr="id:2147489804;FounderCES"/>
          <p:cNvPicPr/>
          <p:nvPr/>
        </p:nvPicPr>
        <p:blipFill>
          <a:blip r:embed="rId2"/>
          <a:stretch>
            <a:fillRect/>
          </a:stretch>
        </p:blipFill>
        <p:spPr>
          <a:xfrm>
            <a:off x="2998862" y="2420888"/>
            <a:ext cx="2765657" cy="1656184"/>
          </a:xfrm>
          <a:prstGeom prst="rect">
            <a:avLst/>
          </a:prstGeom>
        </p:spPr>
      </p:pic>
      <p:sp>
        <p:nvSpPr>
          <p:cNvPr id="8" name="矩形 7"/>
          <p:cNvSpPr/>
          <p:nvPr/>
        </p:nvSpPr>
        <p:spPr>
          <a:xfrm>
            <a:off x="4511030" y="4077072"/>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pic>
        <p:nvPicPr>
          <p:cNvPr id="9" name="tr369.jpg" descr="id:2147489811;FounderCES"/>
          <p:cNvPicPr/>
          <p:nvPr/>
        </p:nvPicPr>
        <p:blipFill>
          <a:blip r:embed="rId3"/>
          <a:stretch>
            <a:fillRect/>
          </a:stretch>
        </p:blipFill>
        <p:spPr>
          <a:xfrm>
            <a:off x="6065317" y="2407948"/>
            <a:ext cx="2310105" cy="1635485"/>
          </a:xfrm>
          <a:prstGeom prst="rect">
            <a:avLst/>
          </a:prstGeom>
        </p:spPr>
      </p:pic>
      <p:sp>
        <p:nvSpPr>
          <p:cNvPr id="10" name="矩形 9"/>
          <p:cNvSpPr/>
          <p:nvPr/>
        </p:nvSpPr>
        <p:spPr>
          <a:xfrm>
            <a:off x="6887294" y="3988060"/>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11" name="矩形 10"/>
          <p:cNvSpPr/>
          <p:nvPr/>
        </p:nvSpPr>
        <p:spPr>
          <a:xfrm>
            <a:off x="5029834" y="465295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
        <p:nvSpPr>
          <p:cNvPr id="4" name="矩形 3"/>
          <p:cNvSpPr/>
          <p:nvPr/>
        </p:nvSpPr>
        <p:spPr>
          <a:xfrm>
            <a:off x="9857206" y="1200463"/>
            <a:ext cx="389850" cy="461665"/>
          </a:xfrm>
          <a:prstGeom prst="rect">
            <a:avLst/>
          </a:prstGeom>
        </p:spPr>
        <p:txBody>
          <a:bodyPr wrap="none">
            <a:spAutoFit/>
          </a:bodyPr>
          <a:lstStyle/>
          <a:p>
            <a:r>
              <a:rPr lang="en-US" altLang="zh-CN" sz="2400" i="1"/>
              <a:t>B</a:t>
            </a:r>
            <a:endParaRPr lang="zh-CN" altLang="en-US"/>
          </a:p>
        </p:txBody>
      </p:sp>
      <p:sp>
        <p:nvSpPr>
          <p:cNvPr id="6" name="矩形 5"/>
          <p:cNvSpPr/>
          <p:nvPr/>
        </p:nvSpPr>
        <p:spPr>
          <a:xfrm>
            <a:off x="5888292" y="1715916"/>
            <a:ext cx="803425" cy="461665"/>
          </a:xfrm>
          <a:prstGeom prst="rect">
            <a:avLst/>
          </a:prstGeom>
        </p:spPr>
        <p:txBody>
          <a:bodyPr wrap="none">
            <a:spAutoFit/>
          </a:bodyPr>
          <a:lstStyle/>
          <a:p>
            <a:r>
              <a:rPr lang="zh-CN" altLang="zh-CN" sz="2400">
                <a:cs typeface="Times New Roman" panose="02020603050405020304" pitchFamily="18" charset="0"/>
              </a:rPr>
              <a:t>串联</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2238241"/>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）小明提议利用上述实验装置改做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比较水和煤油比热容的大小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的实验，则他应选择图乙中</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）烧瓶与图甲中的烧瓶并联，并将其中一烧瓶中的液体换成同质量的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水和煤油吸热的多少是通过</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温度计示数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加热时间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）来反映的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r368.jpg" descr="id:2147489804;FounderCES"/>
          <p:cNvPicPr/>
          <p:nvPr/>
        </p:nvPicPr>
        <p:blipFill>
          <a:blip r:embed="rId2"/>
          <a:stretch>
            <a:fillRect/>
          </a:stretch>
        </p:blipFill>
        <p:spPr>
          <a:xfrm>
            <a:off x="3214886" y="3429000"/>
            <a:ext cx="2765657" cy="1656184"/>
          </a:xfrm>
          <a:prstGeom prst="rect">
            <a:avLst/>
          </a:prstGeom>
        </p:spPr>
      </p:pic>
      <p:sp>
        <p:nvSpPr>
          <p:cNvPr id="4" name="矩形 3"/>
          <p:cNvSpPr/>
          <p:nvPr/>
        </p:nvSpPr>
        <p:spPr>
          <a:xfrm>
            <a:off x="4727054" y="5085184"/>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pic>
        <p:nvPicPr>
          <p:cNvPr id="5" name="tr369.jpg" descr="id:2147489811;FounderCES"/>
          <p:cNvPicPr/>
          <p:nvPr/>
        </p:nvPicPr>
        <p:blipFill>
          <a:blip r:embed="rId3"/>
          <a:stretch>
            <a:fillRect/>
          </a:stretch>
        </p:blipFill>
        <p:spPr>
          <a:xfrm>
            <a:off x="6281341" y="3416060"/>
            <a:ext cx="2310105" cy="1635485"/>
          </a:xfrm>
          <a:prstGeom prst="rect">
            <a:avLst/>
          </a:prstGeom>
        </p:spPr>
      </p:pic>
      <p:sp>
        <p:nvSpPr>
          <p:cNvPr id="6" name="矩形 5"/>
          <p:cNvSpPr/>
          <p:nvPr/>
        </p:nvSpPr>
        <p:spPr>
          <a:xfrm>
            <a:off x="7103318" y="4996172"/>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7" name="矩形 6"/>
          <p:cNvSpPr/>
          <p:nvPr/>
        </p:nvSpPr>
        <p:spPr>
          <a:xfrm>
            <a:off x="5245858" y="558905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
        <p:nvSpPr>
          <p:cNvPr id="9" name="矩形 8"/>
          <p:cNvSpPr/>
          <p:nvPr/>
        </p:nvSpPr>
        <p:spPr>
          <a:xfrm>
            <a:off x="2459637" y="1758607"/>
            <a:ext cx="389850" cy="461665"/>
          </a:xfrm>
          <a:prstGeom prst="rect">
            <a:avLst/>
          </a:prstGeom>
        </p:spPr>
        <p:txBody>
          <a:bodyPr wrap="none">
            <a:spAutoFit/>
          </a:bodyPr>
          <a:lstStyle/>
          <a:p>
            <a:r>
              <a:rPr lang="en-US" altLang="zh-CN" sz="2400" i="1"/>
              <a:t>A</a:t>
            </a:r>
            <a:endParaRPr lang="zh-CN" altLang="en-US"/>
          </a:p>
        </p:txBody>
      </p:sp>
      <p:sp>
        <p:nvSpPr>
          <p:cNvPr id="11" name="矩形 10"/>
          <p:cNvSpPr/>
          <p:nvPr/>
        </p:nvSpPr>
        <p:spPr>
          <a:xfrm>
            <a:off x="3592510" y="2269752"/>
            <a:ext cx="494046" cy="461665"/>
          </a:xfrm>
          <a:prstGeom prst="rect">
            <a:avLst/>
          </a:prstGeom>
        </p:spPr>
        <p:txBody>
          <a:bodyPr wrap="none">
            <a:spAutoFit/>
          </a:bodyPr>
          <a:lstStyle/>
          <a:p>
            <a:r>
              <a:rPr lang="zh-CN" altLang="zh-CN" sz="2400">
                <a:cs typeface="Times New Roman" panose="02020603050405020304" pitchFamily="18" charset="0"/>
              </a:rPr>
              <a:t>水</a:t>
            </a:r>
            <a:endParaRPr lang="zh-CN" altLang="en-US"/>
          </a:p>
        </p:txBody>
      </p:sp>
      <p:sp>
        <p:nvSpPr>
          <p:cNvPr id="13" name="矩形 12"/>
          <p:cNvSpPr/>
          <p:nvPr/>
        </p:nvSpPr>
        <p:spPr>
          <a:xfrm>
            <a:off x="8129406" y="2159170"/>
            <a:ext cx="1422184"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加热时间</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567000" cy="4703660"/>
              </a:xfrm>
            </p:spPr>
            <p:txBody>
              <a:bodyPr/>
              <a:lstStyle/>
              <a:p>
                <a:pPr hangingPunct="0">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题图甲中</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串联，根据串联电路的电流规律</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i="1" u="wavy"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I</a:t>
                </a:r>
                <a:r>
                  <a:rPr lang="en-US" altLang="zh-CN" u="wavy" baseline="-25000"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a:t>
                </a:r>
                <a:r>
                  <a:rPr lang="en-US" altLang="zh-CN" u="wavy" dirty="0">
                    <a:solidFill>
                      <a:schemeClr val="tx1"/>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i="1" u="wavy"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I</a:t>
                </a:r>
                <a:r>
                  <a:rPr lang="en-US" altLang="zh-CN" u="wavy" baseline="-25000"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wavy"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wavy"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a:t>
                </a:r>
                <a:r>
                  <a:rPr lang="en-US" altLang="zh-CN" u="wavy" dirty="0">
                    <a:solidFill>
                      <a:schemeClr val="tx1"/>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u="wavy"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wavy"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错误；题图乙中</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并联，根</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据并联电路的电压规律可知</a:t>
                </a:r>
                <a:r>
                  <a:rPr lang="en-US" altLang="zh-CN" i="1" u="wavy"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u="wavy" baseline="-25000"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a:t>
                </a:r>
                <a:r>
                  <a:rPr lang="en-US" altLang="zh-CN" u="wavy" dirty="0">
                    <a:solidFill>
                      <a:schemeClr val="tx1"/>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i="1" u="wavy"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u="wavy" baseline="-25000"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wavy"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wavy"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a:t>
                </a:r>
                <a:r>
                  <a:rPr lang="en-US" altLang="zh-CN" u="wavy" dirty="0">
                    <a:solidFill>
                      <a:schemeClr val="tx1"/>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u="wavy"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wavy"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a:t>
                </a:r>
                <a:endPar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题图甲中的总电阻为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，题图乙中的总电阻为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r>
                          <a:rPr lang="en-US" altLang="zh-CN"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r>
                          <a:rPr lang="en-US" altLang="zh-CN" b="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num>
                      <m:den>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r>
                          <a:rPr lang="en-US" altLang="zh-CN" b="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知，题图甲与题图乙的总功率比</a:t>
                </a:r>
                <a:r>
                  <a:rPr lang="en-US" altLang="zh-CN"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pc="-100"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en-US" altLang="zh-CN" spc="-100"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r>
                          <m:rPr>
                            <m:nor/>
                          </m:rPr>
                          <a:rPr lang="en-US" altLang="zh-CN" i="1" spc="-100">
                            <a:solidFill>
                              <a:schemeClr val="tx1"/>
                            </a:solidFill>
                            <a:latin typeface="+mj-lt"/>
                            <a:ea typeface="宋体" panose="02010600030101010101" pitchFamily="2" charset="-122"/>
                            <a:cs typeface="Times New Roman" panose="02020603050405020304" pitchFamily="18" charset="0"/>
                          </a:rPr>
                          <m:t>′</m:t>
                        </m:r>
                      </m:den>
                    </m:f>
                  </m:oMath>
                </a14:m>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r>
                          <m:rPr>
                            <m:nor/>
                          </m:rPr>
                          <a:rPr lang="en-US" altLang="zh-CN" i="1" spc="-100">
                            <a:solidFill>
                              <a:schemeClr val="tx1"/>
                            </a:solidFill>
                            <a:latin typeface="+mj-lt"/>
                            <a:ea typeface="宋体" panose="02010600030101010101" pitchFamily="2" charset="-122"/>
                            <a:cs typeface="Times New Roman" panose="02020603050405020304" pitchFamily="18" charset="0"/>
                          </a:rPr>
                          <m:t>′</m:t>
                        </m:r>
                      </m:num>
                      <m:den>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num>
                      <m:den>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den>
                    </m:f>
                  </m:oMath>
                </a14:m>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6</m:t>
                        </m:r>
                      </m:num>
                      <m:den>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25</m:t>
                        </m:r>
                      </m:den>
                    </m:f>
                  </m:oMath>
                </a14:m>
                <a:endPar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pc="-100"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567000" cy="4703660"/>
              </a:xfrm>
              <a:blipFill rotWithShape="1">
                <a:blip r:embed="rId2"/>
                <a:stretch>
                  <a:fillRect l="-2" t="-13" b="4"/>
                </a:stretch>
              </a:blipFill>
            </p:spPr>
            <p:txBody>
              <a:bodyPr/>
              <a:lstStyle/>
              <a:p>
                <a:r>
                  <a:rPr lang="zh-CN" altLang="en-US">
                    <a:noFill/>
                  </a:rPr>
                  <a:t> </a:t>
                </a:r>
              </a:p>
            </p:txBody>
          </p:sp>
        </mc:Fallback>
      </mc:AlternateContent>
      <p:pic>
        <p:nvPicPr>
          <p:cNvPr id="3" name="箭头右.eps" descr="id:2147489087;FounderCES"/>
          <p:cNvPicPr/>
          <p:nvPr/>
        </p:nvPicPr>
        <p:blipFill>
          <a:blip r:embed="rId3"/>
          <a:stretch>
            <a:fillRect/>
          </a:stretch>
        </p:blipFill>
        <p:spPr>
          <a:xfrm>
            <a:off x="1921659" y="1803164"/>
            <a:ext cx="288032" cy="227335"/>
          </a:xfrm>
          <a:prstGeom prst="rect">
            <a:avLst/>
          </a:prstGeom>
        </p:spPr>
      </p:pic>
      <p:sp>
        <p:nvSpPr>
          <p:cNvPr id="5" name="矩形 4"/>
          <p:cNvSpPr/>
          <p:nvPr/>
        </p:nvSpPr>
        <p:spPr>
          <a:xfrm>
            <a:off x="360854" y="1916832"/>
            <a:ext cx="3724096" cy="529504"/>
          </a:xfrm>
          <a:prstGeom prst="rect">
            <a:avLst/>
          </a:prstGeom>
        </p:spPr>
        <p:txBody>
          <a:bodyPr wrap="none">
            <a:spAutoFit/>
          </a:bodyPr>
          <a:lstStyle/>
          <a:p>
            <a:pPr algn="just">
              <a:lnSpc>
                <a:spcPct val="140000"/>
              </a:lnSpc>
              <a:spcAft>
                <a:spcPts val="0"/>
              </a:spcAft>
            </a:pPr>
            <a:r>
              <a:rPr lang="zh-CN" altLang="zh-CN" sz="2300" b="0">
                <a:solidFill>
                  <a:srgbClr val="00AEEF"/>
                </a:solidFill>
                <a:ea typeface="楷体" panose="02010609060101010101" pitchFamily="49" charset="-122"/>
                <a:cs typeface="Times New Roman" panose="02020603050405020304" pitchFamily="18" charset="0"/>
              </a:rPr>
              <a:t>串联电路中</a:t>
            </a:r>
            <a:r>
              <a:rPr lang="zh-CN" altLang="zh-CN" sz="2300" b="0">
                <a:solidFill>
                  <a:srgbClr val="00AEEF"/>
                </a:solidFill>
                <a:cs typeface="Times New Roman" panose="02020603050405020304" pitchFamily="18" charset="0"/>
              </a:rPr>
              <a:t>，</a:t>
            </a:r>
            <a:r>
              <a:rPr lang="zh-CN" altLang="zh-CN" sz="2300" b="0">
                <a:solidFill>
                  <a:srgbClr val="00AEEF"/>
                </a:solidFill>
                <a:ea typeface="楷体" panose="02010609060101010101" pitchFamily="49" charset="-122"/>
                <a:cs typeface="Times New Roman" panose="02020603050405020304" pitchFamily="18" charset="0"/>
              </a:rPr>
              <a:t>电流处处相等</a:t>
            </a:r>
            <a:endParaRPr lang="zh-CN" altLang="zh-CN" sz="2300" b="0">
              <a:solidFill>
                <a:srgbClr val="000000"/>
              </a:solidFill>
              <a:cs typeface="Times New Roman" panose="02020603050405020304" pitchFamily="18" charset="0"/>
            </a:endParaRPr>
          </a:p>
        </p:txBody>
      </p:sp>
      <p:pic>
        <p:nvPicPr>
          <p:cNvPr id="6" name="箭头左.eps" descr="id:2147489094;FounderCES"/>
          <p:cNvPicPr/>
          <p:nvPr/>
        </p:nvPicPr>
        <p:blipFill>
          <a:blip r:embed="rId4"/>
          <a:stretch>
            <a:fillRect/>
          </a:stretch>
        </p:blipFill>
        <p:spPr>
          <a:xfrm>
            <a:off x="5049348" y="2928787"/>
            <a:ext cx="363523" cy="286919"/>
          </a:xfrm>
          <a:prstGeom prst="rect">
            <a:avLst/>
          </a:prstGeom>
        </p:spPr>
      </p:pic>
      <p:sp>
        <p:nvSpPr>
          <p:cNvPr id="8" name="矩形 7"/>
          <p:cNvSpPr/>
          <p:nvPr/>
        </p:nvSpPr>
        <p:spPr>
          <a:xfrm>
            <a:off x="400624" y="3072246"/>
            <a:ext cx="4608954" cy="529504"/>
          </a:xfrm>
          <a:prstGeom prst="rect">
            <a:avLst/>
          </a:prstGeom>
        </p:spPr>
        <p:txBody>
          <a:bodyPr wrap="none">
            <a:spAutoFit/>
          </a:bodyPr>
          <a:lstStyle/>
          <a:p>
            <a:pPr algn="just">
              <a:lnSpc>
                <a:spcPct val="140000"/>
              </a:lnSpc>
              <a:spcAft>
                <a:spcPts val="0"/>
              </a:spcAft>
            </a:pPr>
            <a:r>
              <a:rPr lang="zh-CN" altLang="zh-CN" sz="2300" b="0">
                <a:solidFill>
                  <a:srgbClr val="00AEEF"/>
                </a:solidFill>
                <a:ea typeface="楷体" panose="02010609060101010101" pitchFamily="49" charset="-122"/>
                <a:cs typeface="Times New Roman" panose="02020603050405020304" pitchFamily="18" charset="0"/>
              </a:rPr>
              <a:t>并联电路中</a:t>
            </a:r>
            <a:r>
              <a:rPr lang="zh-CN" altLang="zh-CN" sz="2300" b="0">
                <a:solidFill>
                  <a:srgbClr val="00AEEF"/>
                </a:solidFill>
                <a:cs typeface="Times New Roman" panose="02020603050405020304" pitchFamily="18" charset="0"/>
              </a:rPr>
              <a:t>，</a:t>
            </a:r>
            <a:r>
              <a:rPr lang="zh-CN" altLang="zh-CN" sz="2300" b="0">
                <a:solidFill>
                  <a:srgbClr val="00AEEF"/>
                </a:solidFill>
                <a:ea typeface="楷体" panose="02010609060101010101" pitchFamily="49" charset="-122"/>
                <a:cs typeface="Times New Roman" panose="02020603050405020304" pitchFamily="18" charset="0"/>
              </a:rPr>
              <a:t>各支路两端电压相等</a:t>
            </a:r>
            <a:endParaRPr lang="zh-CN" altLang="zh-CN" sz="2300" b="0">
              <a:solidFill>
                <a:srgbClr val="000000"/>
              </a:solidFill>
              <a:cs typeface="Times New Roman" panose="02020603050405020304" pitchFamily="18" charset="0"/>
            </a:endParaRPr>
          </a:p>
        </p:txBody>
      </p:sp>
      <p:pic>
        <p:nvPicPr>
          <p:cNvPr id="9" name="jj122.jpg" descr="id:2147489587;FounderCES"/>
          <p:cNvPicPr/>
          <p:nvPr/>
        </p:nvPicPr>
        <p:blipFill>
          <a:blip r:embed="rId5"/>
          <a:stretch>
            <a:fillRect/>
          </a:stretch>
        </p:blipFill>
        <p:spPr>
          <a:xfrm>
            <a:off x="7967414" y="964604"/>
            <a:ext cx="3600400" cy="1904455"/>
          </a:xfrm>
          <a:prstGeom prst="rect">
            <a:avLst/>
          </a:prstGeom>
        </p:spPr>
      </p:pic>
      <p:sp>
        <p:nvSpPr>
          <p:cNvPr id="10" name="矩形 9"/>
          <p:cNvSpPr/>
          <p:nvPr/>
        </p:nvSpPr>
        <p:spPr>
          <a:xfrm>
            <a:off x="9119542" y="2686202"/>
            <a:ext cx="1511952" cy="529504"/>
          </a:xfrm>
          <a:prstGeom prst="rect">
            <a:avLst/>
          </a:prstGeom>
        </p:spPr>
        <p:txBody>
          <a:bodyPr wrap="none">
            <a:spAutoFit/>
          </a:bodyPr>
          <a:lstStyle/>
          <a:p>
            <a:pPr algn="just">
              <a:lnSpc>
                <a:spcPct val="140000"/>
              </a:lnSpc>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2</a:t>
            </a:r>
            <a:r>
              <a:rPr lang="zh-CN" altLang="zh-CN" sz="2300" b="0">
                <a:solidFill>
                  <a:srgbClr val="000000"/>
                </a:solidFill>
                <a:cs typeface="Times New Roman" panose="02020603050405020304" pitchFamily="18" charset="0"/>
              </a:rPr>
              <a:t>题）</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淄博桓台县二模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）三亚芒果大获丰收，为筛选优质大果，设计自动筛选装置如图甲所示，检测装置电路图如图乙所示，电源电压恒为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为压敏电阻，其阻值随压力变化关系如图丙所示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当电路电流小于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时，不达标的芒果将被推离传送带，达标芒果继续被传送到指定位置，实现自动筛选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2134766" y="1340768"/>
            <a:ext cx="3361928" cy="536170"/>
          </a:xfrm>
          <a:prstGeom prst="rect">
            <a:avLst/>
          </a:prstGeom>
        </p:spPr>
      </p:pic>
      <p:pic>
        <p:nvPicPr>
          <p:cNvPr id="4" name="gyc473.jpg" descr="id:2147489861;FounderCES"/>
          <p:cNvPicPr/>
          <p:nvPr/>
        </p:nvPicPr>
        <p:blipFill>
          <a:blip r:embed="rId3"/>
          <a:stretch>
            <a:fillRect/>
          </a:stretch>
        </p:blipFill>
        <p:spPr>
          <a:xfrm>
            <a:off x="1769582" y="4136699"/>
            <a:ext cx="2972371" cy="1263374"/>
          </a:xfrm>
          <a:prstGeom prst="rect">
            <a:avLst/>
          </a:prstGeom>
        </p:spPr>
      </p:pic>
      <p:pic>
        <p:nvPicPr>
          <p:cNvPr id="5" name="gyc474.jpg" descr="id:2147489868;FounderCES"/>
          <p:cNvPicPr/>
          <p:nvPr/>
        </p:nvPicPr>
        <p:blipFill>
          <a:blip r:embed="rId4"/>
          <a:stretch>
            <a:fillRect/>
          </a:stretch>
        </p:blipFill>
        <p:spPr>
          <a:xfrm>
            <a:off x="5271992" y="3959913"/>
            <a:ext cx="1807725" cy="1440160"/>
          </a:xfrm>
          <a:prstGeom prst="rect">
            <a:avLst/>
          </a:prstGeom>
        </p:spPr>
      </p:pic>
      <p:pic>
        <p:nvPicPr>
          <p:cNvPr id="6" name="gyc475.jpg" descr="id:2147489875;FounderCES"/>
          <p:cNvPicPr/>
          <p:nvPr/>
        </p:nvPicPr>
        <p:blipFill>
          <a:blip r:embed="rId5"/>
          <a:stretch>
            <a:fillRect/>
          </a:stretch>
        </p:blipFill>
        <p:spPr>
          <a:xfrm>
            <a:off x="8080304" y="3645024"/>
            <a:ext cx="1903334" cy="1868444"/>
          </a:xfrm>
          <a:prstGeom prst="rect">
            <a:avLst/>
          </a:prstGeom>
        </p:spPr>
      </p:pic>
      <p:sp>
        <p:nvSpPr>
          <p:cNvPr id="8" name="矩形 7"/>
          <p:cNvSpPr/>
          <p:nvPr/>
        </p:nvSpPr>
        <p:spPr>
          <a:xfrm>
            <a:off x="3008744" y="5400073"/>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10" name="矩形 9"/>
          <p:cNvSpPr/>
          <p:nvPr/>
        </p:nvSpPr>
        <p:spPr>
          <a:xfrm>
            <a:off x="5970217" y="5355964"/>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12" name="矩形 11"/>
          <p:cNvSpPr/>
          <p:nvPr/>
        </p:nvSpPr>
        <p:spPr>
          <a:xfrm>
            <a:off x="8784948" y="5355964"/>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14" name="矩形 13"/>
          <p:cNvSpPr/>
          <p:nvPr/>
        </p:nvSpPr>
        <p:spPr>
          <a:xfrm>
            <a:off x="5408549" y="5769405"/>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阻值相等时，电流表的示数；</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73.jpg" descr="id:2147489861;FounderCES"/>
          <p:cNvPicPr/>
          <p:nvPr/>
        </p:nvPicPr>
        <p:blipFill>
          <a:blip r:embed="rId2"/>
          <a:stretch>
            <a:fillRect/>
          </a:stretch>
        </p:blipFill>
        <p:spPr>
          <a:xfrm>
            <a:off x="1769582" y="1616419"/>
            <a:ext cx="2972371" cy="1263374"/>
          </a:xfrm>
          <a:prstGeom prst="rect">
            <a:avLst/>
          </a:prstGeom>
        </p:spPr>
      </p:pic>
      <p:pic>
        <p:nvPicPr>
          <p:cNvPr id="4" name="gyc474.jpg" descr="id:2147489868;FounderCES"/>
          <p:cNvPicPr/>
          <p:nvPr/>
        </p:nvPicPr>
        <p:blipFill>
          <a:blip r:embed="rId3"/>
          <a:stretch>
            <a:fillRect/>
          </a:stretch>
        </p:blipFill>
        <p:spPr>
          <a:xfrm>
            <a:off x="5271992" y="1439633"/>
            <a:ext cx="1807725" cy="1440160"/>
          </a:xfrm>
          <a:prstGeom prst="rect">
            <a:avLst/>
          </a:prstGeom>
        </p:spPr>
      </p:pic>
      <p:pic>
        <p:nvPicPr>
          <p:cNvPr id="5" name="gyc475.jpg" descr="id:2147489875;FounderCES"/>
          <p:cNvPicPr/>
          <p:nvPr/>
        </p:nvPicPr>
        <p:blipFill>
          <a:blip r:embed="rId4"/>
          <a:stretch>
            <a:fillRect/>
          </a:stretch>
        </p:blipFill>
        <p:spPr>
          <a:xfrm>
            <a:off x="8080304" y="1124744"/>
            <a:ext cx="1903334" cy="1868444"/>
          </a:xfrm>
          <a:prstGeom prst="rect">
            <a:avLst/>
          </a:prstGeom>
        </p:spPr>
      </p:pic>
      <p:sp>
        <p:nvSpPr>
          <p:cNvPr id="6" name="矩形 5"/>
          <p:cNvSpPr/>
          <p:nvPr/>
        </p:nvSpPr>
        <p:spPr>
          <a:xfrm>
            <a:off x="3008744" y="2879793"/>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7" name="矩形 6"/>
          <p:cNvSpPr/>
          <p:nvPr/>
        </p:nvSpPr>
        <p:spPr>
          <a:xfrm>
            <a:off x="5970217" y="2835684"/>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8" name="矩形 7"/>
          <p:cNvSpPr/>
          <p:nvPr/>
        </p:nvSpPr>
        <p:spPr>
          <a:xfrm>
            <a:off x="8784948" y="2835684"/>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9" name="矩形 8"/>
          <p:cNvSpPr/>
          <p:nvPr/>
        </p:nvSpPr>
        <p:spPr>
          <a:xfrm>
            <a:off x="5408549" y="3249125"/>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sp>
        <p:nvSpPr>
          <p:cNvPr id="11" name="矩形 10"/>
          <p:cNvSpPr/>
          <p:nvPr/>
        </p:nvSpPr>
        <p:spPr>
          <a:xfrm>
            <a:off x="360854" y="3717032"/>
            <a:ext cx="1161536" cy="461665"/>
          </a:xfrm>
          <a:prstGeom prst="rect">
            <a:avLst/>
          </a:prstGeom>
        </p:spPr>
        <p:txBody>
          <a:bodyPr wrap="none">
            <a:spAutoFit/>
          </a:bodyPr>
          <a:lstStyle/>
          <a:p>
            <a:r>
              <a:rPr lang="en-US" altLang="zh-CN" sz="2400"/>
              <a:t>0.3 A</a:t>
            </a:r>
            <a:r>
              <a:rPr lang="zh-CN" altLang="zh-CN" sz="2400">
                <a:cs typeface="Times New Roman" panose="02020603050405020304" pitchFamily="18" charset="0"/>
              </a:rPr>
              <a:t>　</a:t>
            </a:r>
            <a:endParaRPr lang="zh-CN" altLang="en-US"/>
          </a:p>
        </p:txBody>
      </p:sp>
      <mc:AlternateContent xmlns:mc="http://schemas.openxmlformats.org/markup-compatibility/2006" xmlns:a14="http://schemas.microsoft.com/office/drawing/2010/main">
        <mc:Choice Requires="a14">
          <p:sp>
            <p:nvSpPr>
              <p:cNvPr id="12" name="内容占位符 1"/>
              <p:cNvSpPr txBox="1"/>
              <p:nvPr/>
            </p:nvSpPr>
            <p:spPr bwMode="auto">
              <a:xfrm>
                <a:off x="343711" y="4149080"/>
                <a:ext cx="11485848" cy="236539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由题图乙可知，两电阻串联，电流表测电路中的电流</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阻值相等时，总电阻</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，由欧姆定律可知，此时电路中的电流</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dirty="0">
                            <a:latin typeface="Times New Roman" panose="02020603050405020304" pitchFamily="18" charset="0"/>
                            <a:ea typeface="宋体" panose="02010600030101010101" pitchFamily="2" charset="-122"/>
                            <a:cs typeface="Times New Roman" panose="02020603050405020304" pitchFamily="18" charset="0"/>
                          </a:rPr>
                          <m:t>U</m:t>
                        </m:r>
                      </m:num>
                      <m:den>
                        <m:r>
                          <m:rPr>
                            <m:nor/>
                          </m:rPr>
                          <a:rPr lang="en-US" altLang="zh-CN" sz="2800"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zh-CN" altLang="en-US" sz="2800"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总</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12</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40</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0.3 A.</a:t>
                </a:r>
                <a:endParaRPr lang="en-US"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2" name="内容占位符 1"/>
              <p:cNvSpPr txBox="1">
                <a:spLocks noRot="1" noChangeAspect="1" noMove="1" noResize="1" noEditPoints="1" noAdjustHandles="1" noChangeArrowheads="1" noChangeShapeType="1" noTextEdit="1"/>
              </p:cNvSpPr>
              <p:nvPr/>
            </p:nvSpPr>
            <p:spPr bwMode="auto">
              <a:xfrm>
                <a:off x="343711" y="4149080"/>
                <a:ext cx="11485848" cy="2365391"/>
              </a:xfrm>
              <a:prstGeom prst="rect">
                <a:avLst/>
              </a:prstGeom>
              <a:blipFill rotWithShape="1">
                <a:blip r:embed="rId5"/>
                <a:stretch>
                  <a:fillRect l="-2" t="-26" r="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24231"/>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阻值相等时，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消耗的电功率；</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73.jpg" descr="id:2147489861;FounderCES"/>
          <p:cNvPicPr/>
          <p:nvPr/>
        </p:nvPicPr>
        <p:blipFill>
          <a:blip r:embed="rId2"/>
          <a:stretch>
            <a:fillRect/>
          </a:stretch>
        </p:blipFill>
        <p:spPr>
          <a:xfrm>
            <a:off x="1769582" y="1894530"/>
            <a:ext cx="2972371" cy="1263374"/>
          </a:xfrm>
          <a:prstGeom prst="rect">
            <a:avLst/>
          </a:prstGeom>
        </p:spPr>
      </p:pic>
      <p:pic>
        <p:nvPicPr>
          <p:cNvPr id="4" name="gyc474.jpg" descr="id:2147489868;FounderCES"/>
          <p:cNvPicPr/>
          <p:nvPr/>
        </p:nvPicPr>
        <p:blipFill>
          <a:blip r:embed="rId3"/>
          <a:stretch>
            <a:fillRect/>
          </a:stretch>
        </p:blipFill>
        <p:spPr>
          <a:xfrm>
            <a:off x="5271992" y="1717744"/>
            <a:ext cx="1807725" cy="1440160"/>
          </a:xfrm>
          <a:prstGeom prst="rect">
            <a:avLst/>
          </a:prstGeom>
        </p:spPr>
      </p:pic>
      <p:pic>
        <p:nvPicPr>
          <p:cNvPr id="5" name="gyc475.jpg" descr="id:2147489875;FounderCES"/>
          <p:cNvPicPr/>
          <p:nvPr/>
        </p:nvPicPr>
        <p:blipFill>
          <a:blip r:embed="rId4"/>
          <a:stretch>
            <a:fillRect/>
          </a:stretch>
        </p:blipFill>
        <p:spPr>
          <a:xfrm>
            <a:off x="8080304" y="1402855"/>
            <a:ext cx="1903334" cy="1868444"/>
          </a:xfrm>
          <a:prstGeom prst="rect">
            <a:avLst/>
          </a:prstGeom>
        </p:spPr>
      </p:pic>
      <p:sp>
        <p:nvSpPr>
          <p:cNvPr id="6" name="矩形 5"/>
          <p:cNvSpPr/>
          <p:nvPr/>
        </p:nvSpPr>
        <p:spPr>
          <a:xfrm>
            <a:off x="3008744" y="3157904"/>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7" name="矩形 6"/>
          <p:cNvSpPr/>
          <p:nvPr/>
        </p:nvSpPr>
        <p:spPr>
          <a:xfrm>
            <a:off x="5970217" y="3113795"/>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8" name="矩形 7"/>
          <p:cNvSpPr/>
          <p:nvPr/>
        </p:nvSpPr>
        <p:spPr>
          <a:xfrm>
            <a:off x="8784948" y="3113795"/>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9" name="矩形 8"/>
          <p:cNvSpPr/>
          <p:nvPr/>
        </p:nvSpPr>
        <p:spPr>
          <a:xfrm>
            <a:off x="5408549" y="3527236"/>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sp>
        <p:nvSpPr>
          <p:cNvPr id="11" name="矩形 10"/>
          <p:cNvSpPr/>
          <p:nvPr/>
        </p:nvSpPr>
        <p:spPr>
          <a:xfrm>
            <a:off x="360854" y="4103484"/>
            <a:ext cx="1257908" cy="461665"/>
          </a:xfrm>
          <a:prstGeom prst="rect">
            <a:avLst/>
          </a:prstGeom>
        </p:spPr>
        <p:txBody>
          <a:bodyPr wrap="none">
            <a:spAutoFit/>
          </a:bodyPr>
          <a:lstStyle/>
          <a:p>
            <a:r>
              <a:rPr lang="en-US" altLang="zh-CN" sz="2400"/>
              <a:t>1.8 W</a:t>
            </a:r>
            <a:r>
              <a:rPr lang="zh-CN" altLang="zh-CN" sz="2400">
                <a:cs typeface="Times New Roman" panose="02020603050405020304" pitchFamily="18" charset="0"/>
              </a:rPr>
              <a:t>　</a:t>
            </a:r>
            <a:endParaRPr lang="zh-CN" altLang="en-US"/>
          </a:p>
        </p:txBody>
      </p:sp>
      <mc:AlternateContent xmlns:mc="http://schemas.openxmlformats.org/markup-compatibility/2006" xmlns:a14="http://schemas.microsoft.com/office/drawing/2010/main">
        <mc:Choice Requires="a14">
          <p:sp>
            <p:nvSpPr>
              <p:cNvPr id="12" name="内容占位符 1"/>
              <p:cNvSpPr txBox="1"/>
              <p:nvPr/>
            </p:nvSpPr>
            <p:spPr bwMode="auto">
              <a:xfrm>
                <a:off x="360854" y="4499199"/>
                <a:ext cx="11485848" cy="116204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由题图乙可知，两电阻串联，电流表测电路中的电流</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消耗的电功率</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i="1"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bSup>
                  </m:oMath>
                </a14:m>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1.8 W.</a:t>
                </a:r>
                <a:endParaRPr lang="en-US" altLang="zh-CN">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2" name="内容占位符 1"/>
              <p:cNvSpPr txBox="1">
                <a:spLocks noRot="1" noChangeAspect="1" noMove="1" noResize="1" noEditPoints="1" noAdjustHandles="1" noChangeArrowheads="1" noChangeShapeType="1" noTextEdit="1"/>
              </p:cNvSpPr>
              <p:nvPr/>
            </p:nvSpPr>
            <p:spPr bwMode="auto">
              <a:xfrm>
                <a:off x="360854" y="4499199"/>
                <a:ext cx="11485848" cy="1162049"/>
              </a:xfrm>
              <a:prstGeom prst="rect">
                <a:avLst/>
              </a:prstGeom>
              <a:blipFill rotWithShape="1">
                <a:blip r:embed="rId5"/>
                <a:stretch>
                  <a:fillRect l="-2" t="-19" r="1" b="-156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）此装置能筛选出重力至少为多大的芒果；</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73.jpg" descr="id:2147489861;FounderCES"/>
          <p:cNvPicPr/>
          <p:nvPr/>
        </p:nvPicPr>
        <p:blipFill>
          <a:blip r:embed="rId2"/>
          <a:stretch>
            <a:fillRect/>
          </a:stretch>
        </p:blipFill>
        <p:spPr>
          <a:xfrm>
            <a:off x="1769582" y="1490987"/>
            <a:ext cx="2972371" cy="1263374"/>
          </a:xfrm>
          <a:prstGeom prst="rect">
            <a:avLst/>
          </a:prstGeom>
        </p:spPr>
      </p:pic>
      <p:pic>
        <p:nvPicPr>
          <p:cNvPr id="4" name="gyc474.jpg" descr="id:2147489868;FounderCES"/>
          <p:cNvPicPr/>
          <p:nvPr/>
        </p:nvPicPr>
        <p:blipFill>
          <a:blip r:embed="rId3"/>
          <a:stretch>
            <a:fillRect/>
          </a:stretch>
        </p:blipFill>
        <p:spPr>
          <a:xfrm>
            <a:off x="5271992" y="1314201"/>
            <a:ext cx="1807725" cy="1440160"/>
          </a:xfrm>
          <a:prstGeom prst="rect">
            <a:avLst/>
          </a:prstGeom>
        </p:spPr>
      </p:pic>
      <p:pic>
        <p:nvPicPr>
          <p:cNvPr id="5" name="gyc475.jpg" descr="id:2147489875;FounderCES"/>
          <p:cNvPicPr/>
          <p:nvPr/>
        </p:nvPicPr>
        <p:blipFill>
          <a:blip r:embed="rId4"/>
          <a:stretch>
            <a:fillRect/>
          </a:stretch>
        </p:blipFill>
        <p:spPr>
          <a:xfrm>
            <a:off x="8080304" y="999312"/>
            <a:ext cx="1903334" cy="1868444"/>
          </a:xfrm>
          <a:prstGeom prst="rect">
            <a:avLst/>
          </a:prstGeom>
        </p:spPr>
      </p:pic>
      <p:sp>
        <p:nvSpPr>
          <p:cNvPr id="6" name="矩形 5"/>
          <p:cNvSpPr/>
          <p:nvPr/>
        </p:nvSpPr>
        <p:spPr>
          <a:xfrm>
            <a:off x="3008744" y="2754361"/>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7" name="矩形 6"/>
          <p:cNvSpPr/>
          <p:nvPr/>
        </p:nvSpPr>
        <p:spPr>
          <a:xfrm>
            <a:off x="5970217" y="2710252"/>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8" name="矩形 7"/>
          <p:cNvSpPr/>
          <p:nvPr/>
        </p:nvSpPr>
        <p:spPr>
          <a:xfrm>
            <a:off x="8784948" y="2710252"/>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9" name="矩形 8"/>
          <p:cNvSpPr/>
          <p:nvPr/>
        </p:nvSpPr>
        <p:spPr>
          <a:xfrm>
            <a:off x="5408549" y="3123693"/>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sp>
        <p:nvSpPr>
          <p:cNvPr id="11" name="矩形 10"/>
          <p:cNvSpPr/>
          <p:nvPr/>
        </p:nvSpPr>
        <p:spPr>
          <a:xfrm>
            <a:off x="360854" y="3663608"/>
            <a:ext cx="5279009" cy="461665"/>
          </a:xfrm>
          <a:prstGeom prst="rect">
            <a:avLst/>
          </a:prstGeom>
        </p:spPr>
        <p:txBody>
          <a:bodyPr wrap="none">
            <a:spAutoFit/>
          </a:bodyPr>
          <a:lstStyle/>
          <a:p>
            <a:r>
              <a:rPr lang="zh-CN" altLang="zh-CN" sz="2400">
                <a:cs typeface="Times New Roman" panose="02020603050405020304" pitchFamily="18" charset="0"/>
              </a:rPr>
              <a:t>此装置能筛选出重力至少为</a:t>
            </a:r>
            <a:r>
              <a:rPr lang="en-US" altLang="zh-CN" sz="2400"/>
              <a:t>1 N</a:t>
            </a:r>
            <a:r>
              <a:rPr lang="zh-CN" altLang="zh-CN" sz="2400">
                <a:cs typeface="Times New Roman" panose="02020603050405020304" pitchFamily="18" charset="0"/>
              </a:rPr>
              <a:t>的芒果</a:t>
            </a:r>
            <a:endParaRPr lang="zh-CN" altLang="en-US"/>
          </a:p>
        </p:txBody>
      </p:sp>
      <mc:AlternateContent xmlns:mc="http://schemas.openxmlformats.org/markup-compatibility/2006" xmlns:a14="http://schemas.microsoft.com/office/drawing/2010/main">
        <mc:Choice Requires="a14">
          <p:sp>
            <p:nvSpPr>
              <p:cNvPr id="12" name="内容占位符 1"/>
              <p:cNvSpPr txBox="1"/>
              <p:nvPr/>
            </p:nvSpPr>
            <p:spPr bwMode="auto">
              <a:xfrm>
                <a:off x="360854" y="4032940"/>
                <a:ext cx="11485848" cy="263687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由题图乙可知，两电阻串联，电流表测电路中的电流</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由欧姆定律可知，电路中的最大总电阻</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总最大</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最</m:t>
                        </m:r>
                        <m:r>
                          <m:rPr>
                            <m:nor/>
                          </m:rPr>
                          <a:rPr lang="zh-CN" altLang="en-US"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小</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12</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15</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80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，由串联电路的电阻特点可知，此时压敏电阻</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的阻值</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 ' </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总最大</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80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60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，由题图丙可知，此时压敏电阻受到的压力为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N</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，即此装置能筛选出重力至少为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N</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的芒果</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2" name="内容占位符 1"/>
              <p:cNvSpPr txBox="1">
                <a:spLocks noRot="1" noChangeAspect="1" noMove="1" noResize="1" noEditPoints="1" noAdjustHandles="1" noChangeArrowheads="1" noChangeShapeType="1" noTextEdit="1"/>
              </p:cNvSpPr>
              <p:nvPr/>
            </p:nvSpPr>
            <p:spPr bwMode="auto">
              <a:xfrm>
                <a:off x="360854" y="4032940"/>
                <a:ext cx="11485848" cy="2636876"/>
              </a:xfrm>
              <a:prstGeom prst="rect">
                <a:avLst/>
              </a:prstGeom>
              <a:blipFill rotWithShape="1">
                <a:blip r:embed="rId5"/>
                <a:stretch>
                  <a:fillRect l="-2" t="-2" r="1" b="-176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18281"/>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）若想筛选出重力至少为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的芒果，适当增加</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的阻值即可，请通过计算求出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的最小阻值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73.jpg" descr="id:2147489861;FounderCES"/>
          <p:cNvPicPr/>
          <p:nvPr/>
        </p:nvPicPr>
        <p:blipFill>
          <a:blip r:embed="rId2"/>
          <a:stretch>
            <a:fillRect/>
          </a:stretch>
        </p:blipFill>
        <p:spPr>
          <a:xfrm>
            <a:off x="1769582" y="2656303"/>
            <a:ext cx="2972371" cy="1263374"/>
          </a:xfrm>
          <a:prstGeom prst="rect">
            <a:avLst/>
          </a:prstGeom>
        </p:spPr>
      </p:pic>
      <p:pic>
        <p:nvPicPr>
          <p:cNvPr id="4" name="gyc474.jpg" descr="id:2147489868;FounderCES"/>
          <p:cNvPicPr/>
          <p:nvPr/>
        </p:nvPicPr>
        <p:blipFill>
          <a:blip r:embed="rId3"/>
          <a:stretch>
            <a:fillRect/>
          </a:stretch>
        </p:blipFill>
        <p:spPr>
          <a:xfrm>
            <a:off x="5271992" y="2479517"/>
            <a:ext cx="1807725" cy="1440160"/>
          </a:xfrm>
          <a:prstGeom prst="rect">
            <a:avLst/>
          </a:prstGeom>
        </p:spPr>
      </p:pic>
      <p:pic>
        <p:nvPicPr>
          <p:cNvPr id="5" name="gyc475.jpg" descr="id:2147489875;FounderCES"/>
          <p:cNvPicPr/>
          <p:nvPr/>
        </p:nvPicPr>
        <p:blipFill>
          <a:blip r:embed="rId4"/>
          <a:stretch>
            <a:fillRect/>
          </a:stretch>
        </p:blipFill>
        <p:spPr>
          <a:xfrm>
            <a:off x="8080304" y="2164628"/>
            <a:ext cx="1903334" cy="1868444"/>
          </a:xfrm>
          <a:prstGeom prst="rect">
            <a:avLst/>
          </a:prstGeom>
        </p:spPr>
      </p:pic>
      <p:sp>
        <p:nvSpPr>
          <p:cNvPr id="6" name="矩形 5"/>
          <p:cNvSpPr/>
          <p:nvPr/>
        </p:nvSpPr>
        <p:spPr>
          <a:xfrm>
            <a:off x="3008744" y="3919677"/>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7" name="矩形 6"/>
          <p:cNvSpPr/>
          <p:nvPr/>
        </p:nvSpPr>
        <p:spPr>
          <a:xfrm>
            <a:off x="5970217" y="3875568"/>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8" name="矩形 7"/>
          <p:cNvSpPr/>
          <p:nvPr/>
        </p:nvSpPr>
        <p:spPr>
          <a:xfrm>
            <a:off x="8784948" y="3875568"/>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9" name="矩形 8"/>
          <p:cNvSpPr/>
          <p:nvPr/>
        </p:nvSpPr>
        <p:spPr>
          <a:xfrm>
            <a:off x="5408549" y="4289009"/>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sp>
        <p:nvSpPr>
          <p:cNvPr id="11" name="矩形 10"/>
          <p:cNvSpPr/>
          <p:nvPr/>
        </p:nvSpPr>
        <p:spPr>
          <a:xfrm>
            <a:off x="360877" y="4721241"/>
            <a:ext cx="816249" cy="579967"/>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40 Ω</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由题图乙可知，两电阻串联，电流表测电路中的电流</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由题图丙可知，压敏电阻的阻值随着压力的增大而减小，当压力为</a:t>
            </a:r>
            <a:r>
              <a:rPr lang="en-US" altLang="zh-CN" dirty="0">
                <a:latin typeface="Times New Roman" panose="02020603050405020304" pitchFamily="18" charset="0"/>
                <a:ea typeface="宋体" panose="02010600030101010101" pitchFamily="2" charset="-122"/>
                <a:cs typeface="Times New Roman" panose="02020603050405020304" pitchFamily="18" charset="0"/>
              </a:rPr>
              <a:t>2 N</a:t>
            </a:r>
            <a:r>
              <a:rPr lang="zh-CN" altLang="zh-CN" dirty="0">
                <a:latin typeface="Times New Roman" panose="02020603050405020304" pitchFamily="18" charset="0"/>
                <a:ea typeface="宋体" panose="02010600030101010101" pitchFamily="2" charset="-122"/>
                <a:cs typeface="Times New Roman" panose="02020603050405020304" pitchFamily="18" charset="0"/>
              </a:rPr>
              <a:t>时，压敏电阻的阻值为</a:t>
            </a:r>
            <a:r>
              <a:rPr lang="en-US" altLang="zh-CN" dirty="0">
                <a:latin typeface="Times New Roman" panose="02020603050405020304" pitchFamily="18" charset="0"/>
                <a:ea typeface="宋体" panose="02010600030101010101" pitchFamily="2" charset="-122"/>
                <a:cs typeface="Times New Roman" panose="02020603050405020304" pitchFamily="18" charset="0"/>
              </a:rPr>
              <a:t>40 Ω</a:t>
            </a:r>
            <a:r>
              <a:rPr lang="zh-CN" altLang="zh-CN" dirty="0">
                <a:latin typeface="Times New Roman" panose="02020603050405020304" pitchFamily="18" charset="0"/>
                <a:ea typeface="宋体" panose="02010600030101010101" pitchFamily="2" charset="-122"/>
                <a:cs typeface="Times New Roman" panose="02020603050405020304" pitchFamily="18" charset="0"/>
              </a:rPr>
              <a:t>，由串联电路的电阻特点可知，为了筛选出重力至少为</a:t>
            </a:r>
            <a:r>
              <a:rPr lang="en-US" altLang="zh-CN" dirty="0">
                <a:latin typeface="Times New Roman" panose="02020603050405020304" pitchFamily="18" charset="0"/>
                <a:ea typeface="宋体" panose="02010600030101010101" pitchFamily="2" charset="-122"/>
                <a:cs typeface="Times New Roman" panose="02020603050405020304" pitchFamily="18" charset="0"/>
              </a:rPr>
              <a:t>2 N</a:t>
            </a:r>
            <a:r>
              <a:rPr lang="zh-CN" altLang="zh-CN" dirty="0">
                <a:latin typeface="Times New Roman" panose="02020603050405020304" pitchFamily="18" charset="0"/>
                <a:ea typeface="宋体" panose="02010600030101010101" pitchFamily="2" charset="-122"/>
                <a:cs typeface="Times New Roman" panose="02020603050405020304" pitchFamily="18" charset="0"/>
              </a:rPr>
              <a:t>的芒果，</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0</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latin typeface="Times New Roman" panose="02020603050405020304" pitchFamily="18" charset="0"/>
                <a:ea typeface="宋体" panose="02010600030101010101" pitchFamily="2" charset="-122"/>
                <a:cs typeface="Times New Roman" panose="02020603050405020304" pitchFamily="18" charset="0"/>
              </a:rPr>
              <a:t>总最大</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80 Ω</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40 Ω</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40 Ω</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20 Ω</a:t>
            </a:r>
            <a:r>
              <a:rPr lang="zh-CN" altLang="zh-CN" dirty="0">
                <a:latin typeface="Times New Roman" panose="02020603050405020304" pitchFamily="18" charset="0"/>
                <a:ea typeface="宋体" panose="02010600030101010101" pitchFamily="2" charset="-122"/>
                <a:cs typeface="Times New Roman" panose="02020603050405020304" pitchFamily="18" charset="0"/>
              </a:rPr>
              <a:t>，因此</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latin typeface="Times New Roman" panose="02020603050405020304" pitchFamily="18" charset="0"/>
                <a:ea typeface="宋体" panose="02010600030101010101" pitchFamily="2" charset="-122"/>
                <a:cs typeface="Times New Roman" panose="02020603050405020304" pitchFamily="18" charset="0"/>
              </a:rPr>
              <a:t>的阻值至少增加至</a:t>
            </a:r>
            <a:r>
              <a:rPr lang="en-US" altLang="zh-CN" dirty="0">
                <a:latin typeface="Times New Roman" panose="02020603050405020304" pitchFamily="18" charset="0"/>
                <a:ea typeface="宋体" panose="02010600030101010101" pitchFamily="2" charset="-122"/>
                <a:cs typeface="Times New Roman" panose="02020603050405020304" pitchFamily="18" charset="0"/>
              </a:rPr>
              <a:t>40 Ω</a:t>
            </a:r>
            <a:r>
              <a:rPr lang="zh-CN" altLang="zh-CN" dirty="0">
                <a:latin typeface="Times New Roman" panose="02020603050405020304" pitchFamily="18" charset="0"/>
                <a:ea typeface="宋体" panose="02010600030101010101" pitchFamily="2" charset="-122"/>
                <a:cs typeface="Times New Roman" panose="02020603050405020304" pitchFamily="18" charset="0"/>
              </a:rPr>
              <a:t>才可以让重力小于</a:t>
            </a:r>
            <a:r>
              <a:rPr lang="en-US" altLang="zh-CN" dirty="0">
                <a:latin typeface="Times New Roman" panose="02020603050405020304" pitchFamily="18" charset="0"/>
                <a:ea typeface="宋体" panose="02010600030101010101" pitchFamily="2" charset="-122"/>
                <a:cs typeface="Times New Roman" panose="02020603050405020304" pitchFamily="18" charset="0"/>
              </a:rPr>
              <a:t>2 N</a:t>
            </a:r>
            <a:r>
              <a:rPr lang="zh-CN" altLang="zh-CN" dirty="0">
                <a:latin typeface="Times New Roman" panose="02020603050405020304" pitchFamily="18" charset="0"/>
                <a:ea typeface="宋体" panose="02010600030101010101" pitchFamily="2" charset="-122"/>
                <a:cs typeface="Times New Roman" panose="02020603050405020304" pitchFamily="18" charset="0"/>
              </a:rPr>
              <a:t>的芒果被推离传送带，将重力至少为</a:t>
            </a:r>
            <a:r>
              <a:rPr lang="en-US" altLang="zh-CN" dirty="0">
                <a:latin typeface="Times New Roman" panose="02020603050405020304" pitchFamily="18" charset="0"/>
                <a:ea typeface="宋体" panose="02010600030101010101" pitchFamily="2" charset="-122"/>
                <a:cs typeface="Times New Roman" panose="02020603050405020304" pitchFamily="18" charset="0"/>
              </a:rPr>
              <a:t>2 N</a:t>
            </a:r>
            <a:r>
              <a:rPr lang="zh-CN" altLang="zh-CN" dirty="0">
                <a:latin typeface="Times New Roman" panose="02020603050405020304" pitchFamily="18" charset="0"/>
                <a:ea typeface="宋体" panose="02010600030101010101" pitchFamily="2" charset="-122"/>
                <a:cs typeface="Times New Roman" panose="02020603050405020304" pitchFamily="18" charset="0"/>
              </a:rPr>
              <a:t>的芒果继续传送到指定位置</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73.jpg" descr="id:2147489861;FounderCES"/>
          <p:cNvPicPr/>
          <p:nvPr/>
        </p:nvPicPr>
        <p:blipFill>
          <a:blip r:embed="rId2"/>
          <a:stretch>
            <a:fillRect/>
          </a:stretch>
        </p:blipFill>
        <p:spPr>
          <a:xfrm>
            <a:off x="1728700" y="4030034"/>
            <a:ext cx="2972371" cy="1263374"/>
          </a:xfrm>
          <a:prstGeom prst="rect">
            <a:avLst/>
          </a:prstGeom>
        </p:spPr>
      </p:pic>
      <p:pic>
        <p:nvPicPr>
          <p:cNvPr id="4" name="gyc474.jpg" descr="id:2147489868;FounderCES"/>
          <p:cNvPicPr/>
          <p:nvPr/>
        </p:nvPicPr>
        <p:blipFill>
          <a:blip r:embed="rId3"/>
          <a:stretch>
            <a:fillRect/>
          </a:stretch>
        </p:blipFill>
        <p:spPr>
          <a:xfrm>
            <a:off x="5231110" y="3853248"/>
            <a:ext cx="1807725" cy="1440160"/>
          </a:xfrm>
          <a:prstGeom prst="rect">
            <a:avLst/>
          </a:prstGeom>
        </p:spPr>
      </p:pic>
      <p:pic>
        <p:nvPicPr>
          <p:cNvPr id="5" name="gyc475.jpg" descr="id:2147489875;FounderCES"/>
          <p:cNvPicPr/>
          <p:nvPr/>
        </p:nvPicPr>
        <p:blipFill>
          <a:blip r:embed="rId4"/>
          <a:stretch>
            <a:fillRect/>
          </a:stretch>
        </p:blipFill>
        <p:spPr>
          <a:xfrm>
            <a:off x="8039422" y="3538359"/>
            <a:ext cx="1903334" cy="1868444"/>
          </a:xfrm>
          <a:prstGeom prst="rect">
            <a:avLst/>
          </a:prstGeom>
        </p:spPr>
      </p:pic>
      <p:sp>
        <p:nvSpPr>
          <p:cNvPr id="6" name="矩形 5"/>
          <p:cNvSpPr/>
          <p:nvPr/>
        </p:nvSpPr>
        <p:spPr>
          <a:xfrm>
            <a:off x="2967862" y="5293408"/>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7" name="矩形 6"/>
          <p:cNvSpPr/>
          <p:nvPr/>
        </p:nvSpPr>
        <p:spPr>
          <a:xfrm>
            <a:off x="5929335" y="5249299"/>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8" name="矩形 7"/>
          <p:cNvSpPr/>
          <p:nvPr/>
        </p:nvSpPr>
        <p:spPr>
          <a:xfrm>
            <a:off x="8744066" y="5249299"/>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9" name="矩形 8"/>
          <p:cNvSpPr/>
          <p:nvPr/>
        </p:nvSpPr>
        <p:spPr>
          <a:xfrm>
            <a:off x="5367667" y="5662740"/>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7859"/>
            <a:ext cx="11485848" cy="3901068"/>
          </a:xfrm>
          <a:solidFill>
            <a:srgbClr val="E1F4FC"/>
          </a:solidFill>
        </p:spPr>
        <p:txBody>
          <a:bodyPr/>
          <a:lstStyle/>
          <a:p>
            <a:pPr indent="1257300" hangingPunct="0">
              <a:spcAft>
                <a:spcPts val="0"/>
              </a:spcAft>
            </a:pP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本题考查串联电路的电阻</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欧姆定律和电功率公式的应用</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解题的关键是根据图像读出相关的信息</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a:p>
            <a:pPr indent="1257300"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indent="1257300"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indent="1257300"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indent="1257300"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indent="1257300"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indent="1257300"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indent="1257300"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indent="1257300"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indent="1257300"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indent="1257300"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indent="1257300"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indent="1257300" hangingPunct="0">
              <a:spcAft>
                <a:spcPts val="0"/>
              </a:spcAft>
            </a:pPr>
            <a:endParaRPr lang="en-US" altLang="zh-CN" sz="900" b="1">
              <a:latin typeface="Times New Roman" panose="02020603050405020304" pitchFamily="18" charset="0"/>
              <a:ea typeface="宋体" panose="02010600030101010101" pitchFamily="2" charset="-122"/>
              <a:cs typeface="Times New Roman" panose="02020603050405020304" pitchFamily="18" charset="0"/>
            </a:endParaRPr>
          </a:p>
          <a:p>
            <a:pPr indent="1257300" hangingPunct="0">
              <a:spcAft>
                <a:spcPts val="0"/>
              </a:spcAft>
            </a:pP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357859"/>
            <a:ext cx="1696602" cy="476665"/>
          </a:xfrm>
          <a:prstGeom prst="rect">
            <a:avLst/>
          </a:prstGeom>
        </p:spPr>
      </p:pic>
      <p:pic>
        <p:nvPicPr>
          <p:cNvPr id="4" name="gyc473.jpg" descr="id:2147489861;FounderCES"/>
          <p:cNvPicPr/>
          <p:nvPr/>
        </p:nvPicPr>
        <p:blipFill>
          <a:blip r:embed="rId3">
            <a:clrChange>
              <a:clrFrom>
                <a:srgbClr val="FFFFFF"/>
              </a:clrFrom>
              <a:clrTo>
                <a:srgbClr val="FFFFFF">
                  <a:alpha val="0"/>
                </a:srgbClr>
              </a:clrTo>
            </a:clrChange>
          </a:blip>
          <a:stretch>
            <a:fillRect/>
          </a:stretch>
        </p:blipFill>
        <p:spPr>
          <a:xfrm>
            <a:off x="1728700" y="3056579"/>
            <a:ext cx="2972371" cy="1263374"/>
          </a:xfrm>
          <a:prstGeom prst="rect">
            <a:avLst/>
          </a:prstGeom>
        </p:spPr>
      </p:pic>
      <p:pic>
        <p:nvPicPr>
          <p:cNvPr id="5" name="gyc474.jpg" descr="id:2147489868;FounderCES"/>
          <p:cNvPicPr/>
          <p:nvPr/>
        </p:nvPicPr>
        <p:blipFill>
          <a:blip r:embed="rId4">
            <a:clrChange>
              <a:clrFrom>
                <a:srgbClr val="FFFFFF"/>
              </a:clrFrom>
              <a:clrTo>
                <a:srgbClr val="FFFFFF">
                  <a:alpha val="0"/>
                </a:srgbClr>
              </a:clrTo>
            </a:clrChange>
          </a:blip>
          <a:stretch>
            <a:fillRect/>
          </a:stretch>
        </p:blipFill>
        <p:spPr>
          <a:xfrm>
            <a:off x="5231110" y="2879793"/>
            <a:ext cx="1807725" cy="1440160"/>
          </a:xfrm>
          <a:prstGeom prst="rect">
            <a:avLst/>
          </a:prstGeom>
        </p:spPr>
      </p:pic>
      <p:pic>
        <p:nvPicPr>
          <p:cNvPr id="6" name="gyc475.jpg" descr="id:2147489875;FounderCES"/>
          <p:cNvPicPr/>
          <p:nvPr/>
        </p:nvPicPr>
        <p:blipFill>
          <a:blip r:embed="rId5">
            <a:clrChange>
              <a:clrFrom>
                <a:srgbClr val="FFFFFF"/>
              </a:clrFrom>
              <a:clrTo>
                <a:srgbClr val="FFFFFF">
                  <a:alpha val="0"/>
                </a:srgbClr>
              </a:clrTo>
            </a:clrChange>
          </a:blip>
          <a:stretch>
            <a:fillRect/>
          </a:stretch>
        </p:blipFill>
        <p:spPr>
          <a:xfrm>
            <a:off x="8039422" y="2564904"/>
            <a:ext cx="1903334" cy="1868444"/>
          </a:xfrm>
          <a:prstGeom prst="rect">
            <a:avLst/>
          </a:prstGeom>
        </p:spPr>
      </p:pic>
      <p:sp>
        <p:nvSpPr>
          <p:cNvPr id="7" name="矩形 6"/>
          <p:cNvSpPr/>
          <p:nvPr/>
        </p:nvSpPr>
        <p:spPr>
          <a:xfrm>
            <a:off x="2967862" y="4319953"/>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8" name="矩形 7"/>
          <p:cNvSpPr/>
          <p:nvPr/>
        </p:nvSpPr>
        <p:spPr>
          <a:xfrm>
            <a:off x="5929335" y="4275844"/>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9" name="矩形 8"/>
          <p:cNvSpPr/>
          <p:nvPr/>
        </p:nvSpPr>
        <p:spPr>
          <a:xfrm>
            <a:off x="8744066" y="4275844"/>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10" name="矩形 9"/>
          <p:cNvSpPr/>
          <p:nvPr/>
        </p:nvSpPr>
        <p:spPr>
          <a:xfrm>
            <a:off x="5367667" y="4689285"/>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）在综合实践活动中，兴趣小组设计了一款双挡位电加热器，利用产生的蒸汽加湿或消毒，电加热器工作时，高挡位先将水箱内的水加热到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，低挡位维持水沸腾确保蒸汽不断产生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如图甲所示是其内部简化电路图，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均为自动控制开关，当水温达到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自动断开，当水的质量低于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自动断开，</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均为电热丝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水箱加满水后闭合开关，电加热器正常工作时电流随时间变化的图像如图乙所示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已知水箱容量为</a:t>
            </a:r>
            <a:r>
              <a:rPr lang="en-US" altLang="zh-CN">
                <a:solidFill>
                  <a:srgbClr val="000000"/>
                </a:solidFill>
                <a:latin typeface="+mj-lt"/>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，水的初温为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363.jpg" descr="id:2147489882;FounderCES"/>
          <p:cNvPicPr/>
          <p:nvPr/>
        </p:nvPicPr>
        <p:blipFill>
          <a:blip r:embed="rId2"/>
          <a:stretch>
            <a:fillRect/>
          </a:stretch>
        </p:blipFill>
        <p:spPr>
          <a:xfrm>
            <a:off x="3608437" y="4435708"/>
            <a:ext cx="1558355" cy="1379144"/>
          </a:xfrm>
          <a:prstGeom prst="rect">
            <a:avLst/>
          </a:prstGeom>
        </p:spPr>
      </p:pic>
      <p:pic>
        <p:nvPicPr>
          <p:cNvPr id="4" name="gh364.jpg" descr="id:2147489889;FounderCES"/>
          <p:cNvPicPr/>
          <p:nvPr/>
        </p:nvPicPr>
        <p:blipFill>
          <a:blip r:embed="rId3"/>
          <a:stretch>
            <a:fillRect/>
          </a:stretch>
        </p:blipFill>
        <p:spPr>
          <a:xfrm>
            <a:off x="6428536" y="4427445"/>
            <a:ext cx="1647434" cy="1346661"/>
          </a:xfrm>
          <a:prstGeom prst="rect">
            <a:avLst/>
          </a:prstGeom>
        </p:spPr>
      </p:pic>
      <p:sp>
        <p:nvSpPr>
          <p:cNvPr id="5" name="矩形 4"/>
          <p:cNvSpPr/>
          <p:nvPr/>
        </p:nvSpPr>
        <p:spPr>
          <a:xfrm>
            <a:off x="4141392" y="5784347"/>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6" name="矩形 5"/>
          <p:cNvSpPr/>
          <p:nvPr/>
        </p:nvSpPr>
        <p:spPr>
          <a:xfrm>
            <a:off x="7006032" y="5775147"/>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7" name="矩形 6"/>
          <p:cNvSpPr/>
          <p:nvPr/>
        </p:nvSpPr>
        <p:spPr>
          <a:xfrm>
            <a:off x="5137444" y="6072471"/>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4026"/>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）低挡位工作时加热器的电功率；</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363.jpg" descr="id:2147489882;FounderCES"/>
          <p:cNvPicPr/>
          <p:nvPr/>
        </p:nvPicPr>
        <p:blipFill>
          <a:blip r:embed="rId2"/>
          <a:stretch>
            <a:fillRect/>
          </a:stretch>
        </p:blipFill>
        <p:spPr>
          <a:xfrm>
            <a:off x="3502918" y="1629191"/>
            <a:ext cx="2034124" cy="1800200"/>
          </a:xfrm>
          <a:prstGeom prst="rect">
            <a:avLst/>
          </a:prstGeom>
        </p:spPr>
      </p:pic>
      <p:pic>
        <p:nvPicPr>
          <p:cNvPr id="4" name="gh364.jpg" descr="id:2147489889;FounderCES"/>
          <p:cNvPicPr/>
          <p:nvPr/>
        </p:nvPicPr>
        <p:blipFill>
          <a:blip r:embed="rId3"/>
          <a:stretch>
            <a:fillRect/>
          </a:stretch>
        </p:blipFill>
        <p:spPr>
          <a:xfrm>
            <a:off x="6177054" y="1621074"/>
            <a:ext cx="2150400" cy="1757800"/>
          </a:xfrm>
          <a:prstGeom prst="rect">
            <a:avLst/>
          </a:prstGeom>
        </p:spPr>
      </p:pic>
      <p:sp>
        <p:nvSpPr>
          <p:cNvPr id="5" name="矩形 4"/>
          <p:cNvSpPr/>
          <p:nvPr/>
        </p:nvSpPr>
        <p:spPr>
          <a:xfrm>
            <a:off x="5137444" y="335738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p>
        </p:txBody>
      </p:sp>
      <p:sp>
        <p:nvSpPr>
          <p:cNvPr id="7" name="矩形 6"/>
          <p:cNvSpPr/>
          <p:nvPr/>
        </p:nvSpPr>
        <p:spPr>
          <a:xfrm>
            <a:off x="370885" y="4170962"/>
            <a:ext cx="1025474" cy="461665"/>
          </a:xfrm>
          <a:prstGeom prst="rect">
            <a:avLst/>
          </a:prstGeom>
        </p:spPr>
        <p:txBody>
          <a:bodyPr wrap="none">
            <a:spAutoFit/>
          </a:bodyPr>
          <a:lstStyle/>
          <a:p>
            <a:r>
              <a:rPr lang="en-US" altLang="zh-CN" sz="2400"/>
              <a:t>440 W</a:t>
            </a:r>
            <a:endParaRPr lang="zh-CN" altLang="en-US"/>
          </a:p>
        </p:txBody>
      </p:sp>
      <p:sp>
        <p:nvSpPr>
          <p:cNvPr id="8" name="内容占位符 1"/>
          <p:cNvSpPr txBox="1"/>
          <p:nvPr/>
        </p:nvSpPr>
        <p:spPr bwMode="auto">
          <a:xfrm>
            <a:off x="350306" y="453100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由题意可知，低挡位工作时，开关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断开，由题图乙可知加热器低挡位工作时的电流</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低</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2 A</a:t>
            </a:r>
            <a:r>
              <a:rPr lang="zh-CN" altLang="zh-CN">
                <a:latin typeface="Times New Roman" panose="02020603050405020304" pitchFamily="18" charset="0"/>
                <a:ea typeface="宋体" panose="02010600030101010101" pitchFamily="2" charset="-122"/>
                <a:cs typeface="Times New Roman" panose="02020603050405020304" pitchFamily="18" charset="0"/>
              </a:rPr>
              <a:t>，则低挡位工作时加热器的电功率</a:t>
            </a:r>
            <a:r>
              <a:rPr lang="en-US" altLang="zh-CN" i="1">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低</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UI</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低</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220 V</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2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440 W.</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3372"/>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363.jpg" descr="id:2147489882;FounderCES"/>
          <p:cNvPicPr/>
          <p:nvPr/>
        </p:nvPicPr>
        <p:blipFill>
          <a:blip r:embed="rId2"/>
          <a:stretch>
            <a:fillRect/>
          </a:stretch>
        </p:blipFill>
        <p:spPr>
          <a:xfrm>
            <a:off x="3574926" y="1213820"/>
            <a:ext cx="2034124" cy="1800200"/>
          </a:xfrm>
          <a:prstGeom prst="rect">
            <a:avLst/>
          </a:prstGeom>
        </p:spPr>
      </p:pic>
      <p:pic>
        <p:nvPicPr>
          <p:cNvPr id="4" name="gh364.jpg" descr="id:2147489889;FounderCES"/>
          <p:cNvPicPr/>
          <p:nvPr/>
        </p:nvPicPr>
        <p:blipFill>
          <a:blip r:embed="rId3"/>
          <a:stretch>
            <a:fillRect/>
          </a:stretch>
        </p:blipFill>
        <p:spPr>
          <a:xfrm>
            <a:off x="6249062" y="1091295"/>
            <a:ext cx="2150400" cy="1757800"/>
          </a:xfrm>
          <a:prstGeom prst="rect">
            <a:avLst/>
          </a:prstGeom>
        </p:spPr>
      </p:pic>
      <p:sp>
        <p:nvSpPr>
          <p:cNvPr id="5" name="矩形 4"/>
          <p:cNvSpPr/>
          <p:nvPr/>
        </p:nvSpPr>
        <p:spPr>
          <a:xfrm>
            <a:off x="5209452" y="294201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p>
        </p:txBody>
      </p:sp>
      <p:sp>
        <p:nvSpPr>
          <p:cNvPr id="7" name="矩形 6"/>
          <p:cNvSpPr/>
          <p:nvPr/>
        </p:nvSpPr>
        <p:spPr>
          <a:xfrm>
            <a:off x="360854" y="3446252"/>
            <a:ext cx="1047082" cy="461665"/>
          </a:xfrm>
          <a:prstGeom prst="rect">
            <a:avLst/>
          </a:prstGeom>
        </p:spPr>
        <p:txBody>
          <a:bodyPr wrap="none">
            <a:spAutoFit/>
          </a:bodyPr>
          <a:lstStyle/>
          <a:p>
            <a:r>
              <a:rPr lang="en-US" altLang="zh-CN" sz="2400"/>
              <a:t>27.5 Ω</a:t>
            </a:r>
            <a:endParaRPr lang="zh-CN" altLang="en-US"/>
          </a:p>
        </p:txBody>
      </p:sp>
      <mc:AlternateContent xmlns:mc="http://schemas.openxmlformats.org/markup-compatibility/2006">
        <mc:Choice xmlns:a14="http://schemas.microsoft.com/office/drawing/2010/main" Requires="a14">
          <p:sp>
            <p:nvSpPr>
              <p:cNvPr id="8" name="内容占位符 1"/>
              <p:cNvSpPr txBox="1"/>
              <p:nvPr/>
            </p:nvSpPr>
            <p:spPr bwMode="auto">
              <a:xfrm>
                <a:off x="328302" y="3777140"/>
                <a:ext cx="11485848" cy="259070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pc="-1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pc="-1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低挡位工作时，</a:t>
                </a:r>
                <a:r>
                  <a:rPr lang="en-US" altLang="zh-CN"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的电阻</a:t>
                </a:r>
                <a:r>
                  <a:rPr lang="en-US" altLang="zh-CN"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r>
                          <m:rPr>
                            <m:nor/>
                          </m:rPr>
                          <a:rPr lang="en-US" altLang="zh-CN" i="1" spc="-100">
                            <a:latin typeface="Times New Roman" panose="02020603050405020304" pitchFamily="18" charset="0"/>
                            <a:ea typeface="宋体" panose="02010600030101010101" pitchFamily="2" charset="-122"/>
                            <a:cs typeface="Times New Roman" panose="02020603050405020304" pitchFamily="18" charset="0"/>
                          </a:rPr>
                          <m:t>I</m:t>
                        </m:r>
                        <m:r>
                          <a:rPr lang="zh-CN" altLang="en-US" b="0" i="1" spc="-100" baseline="-25000" smtClean="0">
                            <a:latin typeface="Cambria Math" panose="02040503050406030204" pitchFamily="18" charset="0"/>
                            <a:ea typeface="宋体" panose="02010600030101010101" pitchFamily="2" charset="-122"/>
                            <a:cs typeface="Times New Roman" panose="02020603050405020304" pitchFamily="18" charset="0"/>
                          </a:rPr>
                          <m:t>低</m:t>
                        </m:r>
                      </m:den>
                    </m:f>
                  </m:oMath>
                </a14:m>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b="0"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b="0"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110 Ω</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，当两个开关都闭合时，两个电阻并联，电路的总电阻最小，由</a:t>
                </a:r>
                <a:r>
                  <a:rPr lang="en-US" altLang="zh-CN"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可知，电功率最大，处于高挡位，总电流</a:t>
                </a:r>
                <a:r>
                  <a:rPr lang="en-US" altLang="zh-CN"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 A</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，由并联电路的电流特点可知</a:t>
                </a:r>
                <a:r>
                  <a:rPr lang="en-US" altLang="zh-CN"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 A</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b="0"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sSub>
                          <m:sSub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b="0"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110</m:t>
                        </m:r>
                        <m:r>
                          <m:rPr>
                            <m:sty m:val="p"/>
                          </m:rPr>
                          <a:rPr lang="en-US" altLang="zh-CN" b="0" i="0"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27.5 Ω.</a:t>
                </a:r>
                <a:endParaRPr lang="en-US" altLang="zh-CN"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1"/>
              <p:cNvSpPr txBox="1">
                <a:spLocks noRot="1" noChangeAspect="1" noMove="1" noResize="1" noEditPoints="1" noAdjustHandles="1" noChangeArrowheads="1" noChangeShapeType="1" noTextEdit="1"/>
              </p:cNvSpPr>
              <p:nvPr/>
            </p:nvSpPr>
            <p:spPr bwMode="auto">
              <a:xfrm>
                <a:off x="328302" y="3777140"/>
                <a:ext cx="11485848" cy="2590709"/>
              </a:xfrm>
              <a:prstGeom prst="rect">
                <a:avLst/>
              </a:prstGeom>
              <a:blipFill>
                <a:blip r:embed="rId4"/>
                <a:stretch>
                  <a:fillRect l="-849" r="-79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手机使用过程充电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小明的手机电池的铭牌上标有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4 000 mA</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的字样，手机正常使用时功率为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如果他在电池电量剩余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％时，立刻插上</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的充电器，并持续正常使用，直到电量充满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他这次给手机充电的时间是</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h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47 h	</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h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67 h</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84752" y="836010"/>
            <a:ext cx="3384376" cy="533636"/>
          </a:xfrm>
          <a:prstGeom prst="rect">
            <a:avLst/>
          </a:prstGeom>
        </p:spPr>
      </p:pic>
      <p:sp>
        <p:nvSpPr>
          <p:cNvPr id="5" name="矩形 4"/>
          <p:cNvSpPr/>
          <p:nvPr/>
        </p:nvSpPr>
        <p:spPr>
          <a:xfrm>
            <a:off x="863203" y="2521032"/>
            <a:ext cx="407484" cy="461665"/>
          </a:xfrm>
          <a:prstGeom prst="rect">
            <a:avLst/>
          </a:prstGeom>
        </p:spPr>
        <p:txBody>
          <a:bodyPr wrap="square">
            <a:spAutoFit/>
          </a:bodyPr>
          <a:lstStyle/>
          <a:p>
            <a:r>
              <a:rPr lang="en-US" altLang="zh-CN" sz="2400"/>
              <a:t>C</a:t>
            </a:r>
            <a:endParaRPr lang="zh-CN" altLang="en-US"/>
          </a:p>
        </p:txBody>
      </p:sp>
      <mc:AlternateContent xmlns:mc="http://schemas.openxmlformats.org/markup-compatibility/2006" xmlns:a14="http://schemas.microsoft.com/office/drawing/2010/main">
        <mc:Choice Requires="a14">
          <p:sp>
            <p:nvSpPr>
              <p:cNvPr id="6" name="内容占位符 1"/>
              <p:cNvSpPr txBox="1"/>
              <p:nvPr/>
            </p:nvSpPr>
            <p:spPr bwMode="auto">
              <a:xfrm>
                <a:off x="334606" y="4005064"/>
                <a:ext cx="11485848" cy="234275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手机充满电储存的电能为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UIt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 V</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4 000</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h</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，需要充的电能</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需</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Wη</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充</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用</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，充满需要的时间</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𝑊</m:t>
                        </m:r>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𝑊</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𝜂</m:t>
                        </m:r>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𝑃</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𝑃</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20</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W</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h</m:t>
                        </m:r>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20</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W</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h</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30</m:t>
                        </m:r>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30</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W</m:t>
                        </m:r>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0.5 h.</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34606" y="4005064"/>
                <a:ext cx="11485848" cy="2342757"/>
              </a:xfrm>
              <a:prstGeom prst="rect">
                <a:avLst/>
              </a:prstGeom>
              <a:blipFill rotWithShape="1">
                <a:blip r:embed="rId3"/>
                <a:stretch>
                  <a:fillRect l="-5" t="-1306" r="5" b="1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06949"/>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）电加热器高挡位工作的加热效率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363.jpg" descr="id:2147489882;FounderCES"/>
          <p:cNvPicPr/>
          <p:nvPr/>
        </p:nvPicPr>
        <p:blipFill>
          <a:blip r:embed="rId2"/>
          <a:stretch>
            <a:fillRect/>
          </a:stretch>
        </p:blipFill>
        <p:spPr>
          <a:xfrm>
            <a:off x="3430910" y="1351102"/>
            <a:ext cx="2034124" cy="1800200"/>
          </a:xfrm>
          <a:prstGeom prst="rect">
            <a:avLst/>
          </a:prstGeom>
        </p:spPr>
      </p:pic>
      <p:pic>
        <p:nvPicPr>
          <p:cNvPr id="4" name="gh364.jpg" descr="id:2147489889;FounderCES"/>
          <p:cNvPicPr/>
          <p:nvPr/>
        </p:nvPicPr>
        <p:blipFill>
          <a:blip r:embed="rId3"/>
          <a:stretch>
            <a:fillRect/>
          </a:stretch>
        </p:blipFill>
        <p:spPr>
          <a:xfrm>
            <a:off x="6105046" y="1228577"/>
            <a:ext cx="2150400" cy="1757800"/>
          </a:xfrm>
          <a:prstGeom prst="rect">
            <a:avLst/>
          </a:prstGeom>
        </p:spPr>
      </p:pic>
      <p:sp>
        <p:nvSpPr>
          <p:cNvPr id="5" name="矩形 4"/>
          <p:cNvSpPr/>
          <p:nvPr/>
        </p:nvSpPr>
        <p:spPr>
          <a:xfrm>
            <a:off x="4871070" y="323156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p>
        </p:txBody>
      </p:sp>
      <p:sp>
        <p:nvSpPr>
          <p:cNvPr id="7" name="矩形 6"/>
          <p:cNvSpPr/>
          <p:nvPr/>
        </p:nvSpPr>
        <p:spPr>
          <a:xfrm>
            <a:off x="350491" y="3231560"/>
            <a:ext cx="801823" cy="576248"/>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80</a:t>
            </a:r>
            <a:r>
              <a:rPr lang="zh-CN" altLang="zh-CN" sz="2400">
                <a:cs typeface="Times New Roman" panose="02020603050405020304" pitchFamily="18" charset="0"/>
              </a:rPr>
              <a:t>％</a:t>
            </a:r>
            <a:endParaRPr lang="zh-CN" altLang="zh-CN" sz="90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 name="内容占位符 1"/>
              <p:cNvSpPr txBox="1"/>
              <p:nvPr/>
            </p:nvSpPr>
            <p:spPr bwMode="auto">
              <a:xfrm>
                <a:off x="320571" y="3807808"/>
                <a:ext cx="11485848" cy="281019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电加热器高挡位工作</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7 min</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，消耗的电能</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总</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220 V</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 A</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60 s</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9.24</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𝑚</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𝑉</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可得，水的质量</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kg</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2.2 kg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，水吸收的热量</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2.2 kg</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7.392</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，加热效率</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𝑄</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𝑊</m:t>
                        </m:r>
                      </m:den>
                    </m:f>
                  </m:oMath>
                </a14:m>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7</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392×1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sup>
                        </m:sSup>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9</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24×1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sup>
                        </m:sSup>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J</m:t>
                        </m:r>
                      </m:den>
                    </m:f>
                  </m:oMath>
                </a14:m>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20571" y="3807808"/>
                <a:ext cx="11485848" cy="2810193"/>
              </a:xfrm>
              <a:prstGeom prst="rect">
                <a:avLst/>
              </a:prstGeom>
              <a:blipFill rotWithShape="1">
                <a:blip r:embed="rId4"/>
                <a:stretch>
                  <a:fillRect l="-5" t="-12" r="4" b="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2089"/>
            <a:ext cx="11485848" cy="390023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如图所示的电路中电源电压不变，灯泡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，灯丝电阻不随温度变化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，其中一个灯泡能正常发光，另一个灯泡的亮度比其正常发光时暗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正常发光</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电路总功率为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的实际功率比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的实际功率大</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23.jpg" descr="id:2147489629;FounderCES"/>
          <p:cNvPicPr/>
          <p:nvPr/>
        </p:nvPicPr>
        <p:blipFill>
          <a:blip r:embed="rId2"/>
          <a:stretch>
            <a:fillRect/>
          </a:stretch>
        </p:blipFill>
        <p:spPr>
          <a:xfrm>
            <a:off x="6599262" y="3156857"/>
            <a:ext cx="2885494" cy="1800200"/>
          </a:xfrm>
          <a:prstGeom prst="rect">
            <a:avLst/>
          </a:prstGeom>
        </p:spPr>
      </p:pic>
      <p:sp>
        <p:nvSpPr>
          <p:cNvPr id="4" name="矩形 3"/>
          <p:cNvSpPr/>
          <p:nvPr/>
        </p:nvSpPr>
        <p:spPr>
          <a:xfrm>
            <a:off x="7434758" y="5012992"/>
            <a:ext cx="1576072"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p>
        </p:txBody>
      </p:sp>
      <p:sp>
        <p:nvSpPr>
          <p:cNvPr id="6" name="矩形 5"/>
          <p:cNvSpPr/>
          <p:nvPr/>
        </p:nvSpPr>
        <p:spPr>
          <a:xfrm>
            <a:off x="7163050" y="2703984"/>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728778"/>
              </a:xfrm>
            </p:spPr>
            <p:txBody>
              <a:bodyPr/>
              <a:lstStyle/>
              <a:p>
                <a:pPr algn="dist" hangingPunct="0">
                  <a:lnSpc>
                    <a:spcPct val="110000"/>
                  </a:lnSpc>
                  <a:spcAft>
                    <a:spcPts val="0"/>
                  </a:spcAft>
                </a:pP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标有</a:t>
                </a:r>
                <a:r>
                  <a:rPr lang="en-US" altLang="zh-CN" sz="22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W</a:t>
                </a:r>
                <a:r>
                  <a:rPr lang="en-US" altLang="zh-CN" sz="22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标有</a:t>
                </a:r>
                <a:r>
                  <a:rPr lang="en-US" altLang="zh-CN" sz="22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W</a:t>
                </a:r>
                <a:r>
                  <a:rPr lang="en-US" altLang="zh-CN" sz="22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m:t>P</m:t>
                        </m:r>
                        <m:r>
                          <m:rPr>
                            <m:nor/>
                          </m:rP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m:t>1</m:t>
                        </m:r>
                        <m:r>
                          <m:rPr>
                            <m:nor/>
                          </m:rPr>
                          <a:rPr lang="zh-CN"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m:t>额</m:t>
                        </m:r>
                      </m:num>
                      <m:den>
                        <m:r>
                          <m:rPr>
                            <m:nor/>
                          </m:rPr>
                          <a:rPr lang="en-US" altLang="zh-CN" sz="2200" i="1"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m:t>1</m:t>
                        </m:r>
                        <m:r>
                          <m:rPr>
                            <m:nor/>
                          </m:rPr>
                          <a:rPr lang="zh-CN"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m:t>额</m:t>
                        </m:r>
                      </m:den>
                    </m:f>
                  </m:oMath>
                </a14:m>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W</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m:t>P</m:t>
                        </m:r>
                        <m:r>
                          <m:rPr>
                            <m:nor/>
                          </m:rPr>
                          <a:rPr lang="en-US" altLang="zh-CN" sz="2200" i="0" baseline="-2500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rPr>
                          <m:t>2</m:t>
                        </m:r>
                        <m:r>
                          <m:rPr>
                            <m:nor/>
                          </m:rPr>
                          <a:rPr lang="zh-CN"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m:t>额</m:t>
                        </m:r>
                      </m:num>
                      <m:den>
                        <m:r>
                          <m:rPr>
                            <m:nor/>
                          </m:rP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en-US" altLang="zh-CN" sz="2200" i="0" baseline="-2500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rPr>
                          <m:t>2</m:t>
                        </m:r>
                        <m:r>
                          <m:rPr>
                            <m:nor/>
                          </m:rPr>
                          <a:rPr lang="zh-CN"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m:t>额</m:t>
                        </m:r>
                      </m:den>
                    </m:f>
                  </m:oMath>
                </a14:m>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12</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W</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12</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，闭合开关，两灯泡串联接入电路，串联电路各处电流相等，由题意可知通过电路的电流</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，此时灯泡</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正常发光，故</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错误；灯泡</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的电阻</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m:t>2</m:t>
                        </m:r>
                        <m:r>
                          <m:rPr>
                            <m:nor/>
                          </m:rPr>
                          <a:rPr lang="zh-CN"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m:t>额</m:t>
                        </m:r>
                      </m:num>
                      <m:den>
                        <m:r>
                          <m:rPr>
                            <m:nor/>
                          </m:rP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en-US" altLang="zh-CN" sz="2200" i="0" baseline="-2500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rPr>
                          <m:t>2</m:t>
                        </m:r>
                        <m:r>
                          <m:rPr>
                            <m:nor/>
                          </m:rPr>
                          <a:rPr lang="zh-CN"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m:t>额</m:t>
                        </m:r>
                      </m:den>
                    </m:f>
                  </m:oMath>
                </a14:m>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12</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Ω</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实际功率</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Ω</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W</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，比较可知两灯泡的实际</a:t>
                </a:r>
                <a:endPar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功率相同，故</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错误；电路总功率</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W</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W</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6 W</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错误；串联电路总电压等于各部分电压之和，根据欧姆定律可得电源电压</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IR</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0.5 A</a:t>
                </a:r>
                <a:r>
                  <a:rPr lang="en-US" altLang="zh-CN" sz="22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Ω</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728778"/>
              </a:xfrm>
              <a:blipFill rotWithShape="1">
                <a:blip r:embed="rId2"/>
                <a:stretch>
                  <a:fillRect l="-2" t="-17" r="1" b="1"/>
                </a:stretch>
              </a:blipFill>
            </p:spPr>
            <p:txBody>
              <a:bodyPr/>
              <a:lstStyle/>
              <a:p>
                <a:r>
                  <a:rPr lang="zh-CN" altLang="en-US">
                    <a:noFill/>
                  </a:rPr>
                  <a:t> </a:t>
                </a:r>
              </a:p>
            </p:txBody>
          </p:sp>
        </mc:Fallback>
      </mc:AlternateContent>
      <p:pic>
        <p:nvPicPr>
          <p:cNvPr id="3" name="jj123.jpg" descr="id:2147489629;FounderCES"/>
          <p:cNvPicPr/>
          <p:nvPr/>
        </p:nvPicPr>
        <p:blipFill>
          <a:blip r:embed="rId3"/>
          <a:stretch>
            <a:fillRect/>
          </a:stretch>
        </p:blipFill>
        <p:spPr>
          <a:xfrm>
            <a:off x="4652459" y="4221088"/>
            <a:ext cx="2885494" cy="1800200"/>
          </a:xfrm>
          <a:prstGeom prst="rect">
            <a:avLst/>
          </a:prstGeom>
        </p:spPr>
      </p:pic>
      <p:sp>
        <p:nvSpPr>
          <p:cNvPr id="4" name="矩形 3"/>
          <p:cNvSpPr/>
          <p:nvPr/>
        </p:nvSpPr>
        <p:spPr>
          <a:xfrm>
            <a:off x="5548869" y="6077223"/>
            <a:ext cx="1454244"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4</a:t>
            </a:r>
            <a:r>
              <a:rPr lang="zh-CN" altLang="zh-CN" sz="2200" b="0">
                <a:solidFill>
                  <a:srgbClr val="000000"/>
                </a:solidFill>
                <a:cs typeface="Times New Roman" panose="02020603050405020304" pitchFamily="18" charset="0"/>
              </a:rPr>
              <a:t>题）</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38947"/>
            <a:ext cx="11485848" cy="3346237"/>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山东淄博临淄区期末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）甲、乙两只节能灯泡的铭牌上分别标有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的字样，下列说法中正确的是（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甲灯的实际功率一定是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两灯均正常发光时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甲灯灯丝电阻较大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两灯均正常发光时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乙灯消耗的电能较多</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将乙灯接入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它的实际功率为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246654" y="2402362"/>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9257</Words>
  <Application>Microsoft Office PowerPoint</Application>
  <PresentationFormat>自定义</PresentationFormat>
  <Paragraphs>364</Paragraphs>
  <Slides>60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60</vt:i4>
      </vt:variant>
    </vt:vector>
  </HeadingPairs>
  <TitlesOfParts>
    <vt:vector size="68" baseType="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525</cp:revision>
  <dcterms:created xsi:type="dcterms:W3CDTF">2020-11-06T05:24:00Z</dcterms:created>
  <dcterms:modified xsi:type="dcterms:W3CDTF">2025-09-18T00:55:49Z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1BA88CFDBB8C4C80BB79FB5DBD312B1F_12</vt:lpwstr>
  </property>
</Properties>
</file>